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37"/>
  </p:notesMasterIdLst>
  <p:handoutMasterIdLst>
    <p:handoutMasterId r:id="rId38"/>
  </p:handoutMasterIdLst>
  <p:sldIdLst>
    <p:sldId id="256" r:id="rId3"/>
    <p:sldId id="779" r:id="rId4"/>
    <p:sldId id="719" r:id="rId5"/>
    <p:sldId id="677" r:id="rId6"/>
    <p:sldId id="686" r:id="rId7"/>
    <p:sldId id="695" r:id="rId8"/>
    <p:sldId id="679" r:id="rId9"/>
    <p:sldId id="664" r:id="rId10"/>
    <p:sldId id="735" r:id="rId11"/>
    <p:sldId id="736" r:id="rId12"/>
    <p:sldId id="771" r:id="rId13"/>
    <p:sldId id="737" r:id="rId14"/>
    <p:sldId id="739" r:id="rId15"/>
    <p:sldId id="741" r:id="rId16"/>
    <p:sldId id="781" r:id="rId17"/>
    <p:sldId id="761" r:id="rId18"/>
    <p:sldId id="754" r:id="rId19"/>
    <p:sldId id="755" r:id="rId20"/>
    <p:sldId id="812" r:id="rId21"/>
    <p:sldId id="748" r:id="rId22"/>
    <p:sldId id="750" r:id="rId23"/>
    <p:sldId id="804" r:id="rId24"/>
    <p:sldId id="814" r:id="rId25"/>
    <p:sldId id="751" r:id="rId26"/>
    <p:sldId id="799" r:id="rId27"/>
    <p:sldId id="815" r:id="rId28"/>
    <p:sldId id="753" r:id="rId29"/>
    <p:sldId id="681" r:id="rId30"/>
    <p:sldId id="821" r:id="rId31"/>
    <p:sldId id="257" r:id="rId32"/>
    <p:sldId id="818" r:id="rId33"/>
    <p:sldId id="819" r:id="rId34"/>
    <p:sldId id="797" r:id="rId35"/>
    <p:sldId id="820" r:id="rId36"/>
  </p:sldIdLst>
  <p:sldSz cx="9144000" cy="5143500" type="screen16x9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tandardabschnitt" id="{723055CD-74F8-45A1-87CA-219392EE366F}">
          <p14:sldIdLst>
            <p14:sldId id="256"/>
            <p14:sldId id="779"/>
            <p14:sldId id="719"/>
            <p14:sldId id="677"/>
            <p14:sldId id="686"/>
            <p14:sldId id="695"/>
            <p14:sldId id="679"/>
            <p14:sldId id="664"/>
            <p14:sldId id="735"/>
            <p14:sldId id="736"/>
            <p14:sldId id="771"/>
            <p14:sldId id="737"/>
            <p14:sldId id="739"/>
            <p14:sldId id="741"/>
            <p14:sldId id="781"/>
            <p14:sldId id="761"/>
            <p14:sldId id="754"/>
            <p14:sldId id="755"/>
            <p14:sldId id="812"/>
            <p14:sldId id="748"/>
            <p14:sldId id="750"/>
            <p14:sldId id="804"/>
            <p14:sldId id="814"/>
            <p14:sldId id="751"/>
            <p14:sldId id="799"/>
            <p14:sldId id="815"/>
            <p14:sldId id="753"/>
            <p14:sldId id="681"/>
          </p14:sldIdLst>
        </p14:section>
        <p14:section name="Abschnitt ohne Titel" id="{A3486EED-EF2E-4279-9BC4-E36518770D89}">
          <p14:sldIdLst>
            <p14:sldId id="821"/>
            <p14:sldId id="257"/>
            <p14:sldId id="818"/>
            <p14:sldId id="819"/>
            <p14:sldId id="797"/>
            <p14:sldId id="8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851C43-6A65-9EE9-B0EE-C97D13218B12}" name="Kristina Wopat" initials="KW" userId="S-1-5-21-3346626551-2291581799-713811937-460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d Theresa" initials="WT" lastIdx="4" clrIdx="0"/>
  <p:cmAuthor id="2" name="Christian Gardt" initials="CG" lastIdx="1" clrIdx="1">
    <p:extLst>
      <p:ext uri="{19B8F6BF-5375-455C-9EA6-DF929625EA0E}">
        <p15:presenceInfo xmlns:p15="http://schemas.microsoft.com/office/powerpoint/2012/main" userId="S-1-5-21-3346626551-2291581799-713811937-21873" providerId="AD"/>
      </p:ext>
    </p:extLst>
  </p:cmAuthor>
  <p:cmAuthor id="3" name="Mann, Sandy" initials="MS" lastIdx="5" clrIdx="2">
    <p:extLst>
      <p:ext uri="{19B8F6BF-5375-455C-9EA6-DF929625EA0E}">
        <p15:presenceInfo xmlns:p15="http://schemas.microsoft.com/office/powerpoint/2012/main" userId="S-1-5-21-2361800232-213331468-3115616407-184175" providerId="AD"/>
      </p:ext>
    </p:extLst>
  </p:cmAuthor>
  <p:cmAuthor id="4" name="Kristina Wopat" initials="KW" lastIdx="1" clrIdx="3">
    <p:extLst>
      <p:ext uri="{19B8F6BF-5375-455C-9EA6-DF929625EA0E}">
        <p15:presenceInfo xmlns:p15="http://schemas.microsoft.com/office/powerpoint/2012/main" userId="S-1-5-21-3346626551-2291581799-713811937-46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AB47"/>
    <a:srgbClr val="1E4F63"/>
    <a:srgbClr val="0064A8"/>
    <a:srgbClr val="DADFEF"/>
    <a:srgbClr val="D9D9D9"/>
    <a:srgbClr val="DBAD2D"/>
    <a:srgbClr val="E4B328"/>
    <a:srgbClr val="000000"/>
    <a:srgbClr val="3FB5E4"/>
    <a:srgbClr val="34A9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07" autoAdjust="0"/>
    <p:restoredTop sz="87366" autoAdjust="0"/>
  </p:normalViewPr>
  <p:slideViewPr>
    <p:cSldViewPr>
      <p:cViewPr varScale="1">
        <p:scale>
          <a:sx n="183" d="100"/>
          <a:sy n="183" d="100"/>
        </p:scale>
        <p:origin x="3702" y="156"/>
      </p:cViewPr>
      <p:guideLst>
        <p:guide orient="horz" pos="157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93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614A98-4F0D-48AB-B23A-70171C4A4C34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8CBA2C8A-283B-4F49-B310-B33134A3C04F}">
      <dgm:prSet phldrT="[Text]" custT="1"/>
      <dgm:spPr/>
      <dgm:t>
        <a:bodyPr/>
        <a:lstStyle/>
        <a:p>
          <a:r>
            <a:rPr lang="de-DE" sz="2000" dirty="0"/>
            <a:t>Atem-techniken</a:t>
          </a:r>
        </a:p>
      </dgm:t>
    </dgm:pt>
    <dgm:pt modelId="{DCD199F6-A00D-4672-81B7-A209E218A763}" type="parTrans" cxnId="{73B3BEB4-9F14-4B48-8E37-D9C5E07C93A3}">
      <dgm:prSet/>
      <dgm:spPr/>
      <dgm:t>
        <a:bodyPr/>
        <a:lstStyle/>
        <a:p>
          <a:endParaRPr lang="de-DE"/>
        </a:p>
      </dgm:t>
    </dgm:pt>
    <dgm:pt modelId="{0516EB31-592B-4937-A423-DB0A35E0A7EB}" type="sibTrans" cxnId="{73B3BEB4-9F14-4B48-8E37-D9C5E07C93A3}">
      <dgm:prSet/>
      <dgm:spPr/>
      <dgm:t>
        <a:bodyPr/>
        <a:lstStyle/>
        <a:p>
          <a:endParaRPr lang="de-DE"/>
        </a:p>
      </dgm:t>
    </dgm:pt>
    <dgm:pt modelId="{FE3AE1BC-13CB-4484-ADA0-DCD7401C9306}">
      <dgm:prSet phldrT="[Text]" custT="1"/>
      <dgm:spPr/>
      <dgm:t>
        <a:bodyPr/>
        <a:lstStyle/>
        <a:p>
          <a:r>
            <a:rPr lang="de-DE" sz="2000" dirty="0"/>
            <a:t>Mental-techniken</a:t>
          </a:r>
        </a:p>
      </dgm:t>
    </dgm:pt>
    <dgm:pt modelId="{79500A35-8EC9-4B89-A640-3933212D4555}" type="parTrans" cxnId="{CE57834E-3ADB-4CC6-BF9E-2D7904E6ED91}">
      <dgm:prSet/>
      <dgm:spPr/>
      <dgm:t>
        <a:bodyPr/>
        <a:lstStyle/>
        <a:p>
          <a:endParaRPr lang="de-DE"/>
        </a:p>
      </dgm:t>
    </dgm:pt>
    <dgm:pt modelId="{C46DA0EC-C8EA-44C9-A49E-3EBCF9AAF727}" type="sibTrans" cxnId="{CE57834E-3ADB-4CC6-BF9E-2D7904E6ED91}">
      <dgm:prSet/>
      <dgm:spPr/>
      <dgm:t>
        <a:bodyPr/>
        <a:lstStyle/>
        <a:p>
          <a:endParaRPr lang="de-DE"/>
        </a:p>
      </dgm:t>
    </dgm:pt>
    <dgm:pt modelId="{F0312992-9EF2-4F1A-BDBF-2FFF96478EE3}">
      <dgm:prSet phldrT="[Text]" custT="1"/>
      <dgm:spPr/>
      <dgm:t>
        <a:bodyPr/>
        <a:lstStyle/>
        <a:p>
          <a:r>
            <a:rPr lang="de-DE" sz="2000" b="1" dirty="0">
              <a:solidFill>
                <a:schemeClr val="bg1"/>
              </a:solidFill>
            </a:rPr>
            <a:t>Bilaterale Körper-techniken</a:t>
          </a:r>
        </a:p>
      </dgm:t>
    </dgm:pt>
    <dgm:pt modelId="{B8103E53-9C4C-4469-A43F-C46BDB39196D}" type="parTrans" cxnId="{3624EA01-E1ED-4A46-AB61-9AA0500E6E2F}">
      <dgm:prSet/>
      <dgm:spPr/>
      <dgm:t>
        <a:bodyPr/>
        <a:lstStyle/>
        <a:p>
          <a:endParaRPr lang="de-DE"/>
        </a:p>
      </dgm:t>
    </dgm:pt>
    <dgm:pt modelId="{494FD1FD-4FD5-4830-99D1-F564451D7031}" type="sibTrans" cxnId="{3624EA01-E1ED-4A46-AB61-9AA0500E6E2F}">
      <dgm:prSet/>
      <dgm:spPr/>
      <dgm:t>
        <a:bodyPr/>
        <a:lstStyle/>
        <a:p>
          <a:endParaRPr lang="de-DE"/>
        </a:p>
      </dgm:t>
    </dgm:pt>
    <dgm:pt modelId="{103585A4-E0FD-45CE-9084-1E91451DA1C8}" type="pres">
      <dgm:prSet presAssocID="{CC614A98-4F0D-48AB-B23A-70171C4A4C34}" presName="compositeShape" presStyleCnt="0">
        <dgm:presLayoutVars>
          <dgm:chMax val="7"/>
          <dgm:dir/>
          <dgm:resizeHandles val="exact"/>
        </dgm:presLayoutVars>
      </dgm:prSet>
      <dgm:spPr/>
    </dgm:pt>
    <dgm:pt modelId="{851E0515-F140-47E0-9303-FF61EBA67715}" type="pres">
      <dgm:prSet presAssocID="{CC614A98-4F0D-48AB-B23A-70171C4A4C34}" presName="wedge1" presStyleLbl="node1" presStyleIdx="0" presStyleCnt="3" custLinFactNeighborX="-5311" custLinFactNeighborY="3057"/>
      <dgm:spPr/>
    </dgm:pt>
    <dgm:pt modelId="{635B33C1-0B22-47C4-83FC-0F6657A1B95F}" type="pres">
      <dgm:prSet presAssocID="{CC614A98-4F0D-48AB-B23A-70171C4A4C3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AD127DD-F6C7-4B66-94B0-CA550BF5F0FD}" type="pres">
      <dgm:prSet presAssocID="{CC614A98-4F0D-48AB-B23A-70171C4A4C34}" presName="wedge2" presStyleLbl="node1" presStyleIdx="1" presStyleCnt="3"/>
      <dgm:spPr/>
    </dgm:pt>
    <dgm:pt modelId="{47E30391-32A4-40BE-A1AD-6241BA703054}" type="pres">
      <dgm:prSet presAssocID="{CC614A98-4F0D-48AB-B23A-70171C4A4C3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6B4EF76-F420-43C4-AD4D-FA32E4103EBB}" type="pres">
      <dgm:prSet presAssocID="{CC614A98-4F0D-48AB-B23A-70171C4A4C34}" presName="wedge3" presStyleLbl="node1" presStyleIdx="2" presStyleCnt="3"/>
      <dgm:spPr/>
    </dgm:pt>
    <dgm:pt modelId="{3680B369-5AE2-4939-BEB1-535FC46BF035}" type="pres">
      <dgm:prSet presAssocID="{CC614A98-4F0D-48AB-B23A-70171C4A4C3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624EA01-E1ED-4A46-AB61-9AA0500E6E2F}" srcId="{CC614A98-4F0D-48AB-B23A-70171C4A4C34}" destId="{F0312992-9EF2-4F1A-BDBF-2FFF96478EE3}" srcOrd="2" destOrd="0" parTransId="{B8103E53-9C4C-4469-A43F-C46BDB39196D}" sibTransId="{494FD1FD-4FD5-4830-99D1-F564451D7031}"/>
    <dgm:cxn modelId="{AD3FC905-0218-40B7-96CB-11A3CA954961}" type="presOf" srcId="{8CBA2C8A-283B-4F49-B310-B33134A3C04F}" destId="{635B33C1-0B22-47C4-83FC-0F6657A1B95F}" srcOrd="1" destOrd="0" presId="urn:microsoft.com/office/officeart/2005/8/layout/chart3"/>
    <dgm:cxn modelId="{BA83EC0B-62C0-4CC3-8973-A343402FBBF5}" type="presOf" srcId="{CC614A98-4F0D-48AB-B23A-70171C4A4C34}" destId="{103585A4-E0FD-45CE-9084-1E91451DA1C8}" srcOrd="0" destOrd="0" presId="urn:microsoft.com/office/officeart/2005/8/layout/chart3"/>
    <dgm:cxn modelId="{14485D5B-CB94-4922-82E9-DD4D9E9FAFEE}" type="presOf" srcId="{8CBA2C8A-283B-4F49-B310-B33134A3C04F}" destId="{851E0515-F140-47E0-9303-FF61EBA67715}" srcOrd="0" destOrd="0" presId="urn:microsoft.com/office/officeart/2005/8/layout/chart3"/>
    <dgm:cxn modelId="{B7E72643-3414-4C70-A5BE-57AF12BDD988}" type="presOf" srcId="{FE3AE1BC-13CB-4484-ADA0-DCD7401C9306}" destId="{47E30391-32A4-40BE-A1AD-6241BA703054}" srcOrd="1" destOrd="0" presId="urn:microsoft.com/office/officeart/2005/8/layout/chart3"/>
    <dgm:cxn modelId="{02E3D345-8225-4417-80C0-CC91007478F5}" type="presOf" srcId="{F0312992-9EF2-4F1A-BDBF-2FFF96478EE3}" destId="{66B4EF76-F420-43C4-AD4D-FA32E4103EBB}" srcOrd="0" destOrd="0" presId="urn:microsoft.com/office/officeart/2005/8/layout/chart3"/>
    <dgm:cxn modelId="{CE57834E-3ADB-4CC6-BF9E-2D7904E6ED91}" srcId="{CC614A98-4F0D-48AB-B23A-70171C4A4C34}" destId="{FE3AE1BC-13CB-4484-ADA0-DCD7401C9306}" srcOrd="1" destOrd="0" parTransId="{79500A35-8EC9-4B89-A640-3933212D4555}" sibTransId="{C46DA0EC-C8EA-44C9-A49E-3EBCF9AAF727}"/>
    <dgm:cxn modelId="{09EF2BAB-8214-4030-9A60-DF205A1A8871}" type="presOf" srcId="{F0312992-9EF2-4F1A-BDBF-2FFF96478EE3}" destId="{3680B369-5AE2-4939-BEB1-535FC46BF035}" srcOrd="1" destOrd="0" presId="urn:microsoft.com/office/officeart/2005/8/layout/chart3"/>
    <dgm:cxn modelId="{73B3BEB4-9F14-4B48-8E37-D9C5E07C93A3}" srcId="{CC614A98-4F0D-48AB-B23A-70171C4A4C34}" destId="{8CBA2C8A-283B-4F49-B310-B33134A3C04F}" srcOrd="0" destOrd="0" parTransId="{DCD199F6-A00D-4672-81B7-A209E218A763}" sibTransId="{0516EB31-592B-4937-A423-DB0A35E0A7EB}"/>
    <dgm:cxn modelId="{54570ED3-6086-4204-AFD6-B13EA34DD0C3}" type="presOf" srcId="{FE3AE1BC-13CB-4484-ADA0-DCD7401C9306}" destId="{AAD127DD-F6C7-4B66-94B0-CA550BF5F0FD}" srcOrd="0" destOrd="0" presId="urn:microsoft.com/office/officeart/2005/8/layout/chart3"/>
    <dgm:cxn modelId="{22EF0948-8C9F-492F-BD75-68E92AB358F9}" type="presParOf" srcId="{103585A4-E0FD-45CE-9084-1E91451DA1C8}" destId="{851E0515-F140-47E0-9303-FF61EBA67715}" srcOrd="0" destOrd="0" presId="urn:microsoft.com/office/officeart/2005/8/layout/chart3"/>
    <dgm:cxn modelId="{939CD697-2C2A-4D78-AD9F-80BEF0E69E64}" type="presParOf" srcId="{103585A4-E0FD-45CE-9084-1E91451DA1C8}" destId="{635B33C1-0B22-47C4-83FC-0F6657A1B95F}" srcOrd="1" destOrd="0" presId="urn:microsoft.com/office/officeart/2005/8/layout/chart3"/>
    <dgm:cxn modelId="{E0FFE0E9-0A33-40E6-8F10-ADE7A431843C}" type="presParOf" srcId="{103585A4-E0FD-45CE-9084-1E91451DA1C8}" destId="{AAD127DD-F6C7-4B66-94B0-CA550BF5F0FD}" srcOrd="2" destOrd="0" presId="urn:microsoft.com/office/officeart/2005/8/layout/chart3"/>
    <dgm:cxn modelId="{E4DA42FE-176E-4EE7-85F0-1E63AC0AABD5}" type="presParOf" srcId="{103585A4-E0FD-45CE-9084-1E91451DA1C8}" destId="{47E30391-32A4-40BE-A1AD-6241BA703054}" srcOrd="3" destOrd="0" presId="urn:microsoft.com/office/officeart/2005/8/layout/chart3"/>
    <dgm:cxn modelId="{D792153A-B2D9-4385-BB41-113F3D7FFDD0}" type="presParOf" srcId="{103585A4-E0FD-45CE-9084-1E91451DA1C8}" destId="{66B4EF76-F420-43C4-AD4D-FA32E4103EBB}" srcOrd="4" destOrd="0" presId="urn:microsoft.com/office/officeart/2005/8/layout/chart3"/>
    <dgm:cxn modelId="{D93C9B82-3D77-4799-AE6B-1199AA9BE34D}" type="presParOf" srcId="{103585A4-E0FD-45CE-9084-1E91451DA1C8}" destId="{3680B369-5AE2-4939-BEB1-535FC46BF035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614A98-4F0D-48AB-B23A-70171C4A4C34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8CBA2C8A-283B-4F49-B310-B33134A3C04F}">
      <dgm:prSet phldrT="[Text]" custT="1"/>
      <dgm:spPr/>
      <dgm:t>
        <a:bodyPr/>
        <a:lstStyle/>
        <a:p>
          <a:r>
            <a:rPr lang="de-DE" sz="800" dirty="0"/>
            <a:t>Atem-techniken</a:t>
          </a:r>
        </a:p>
      </dgm:t>
    </dgm:pt>
    <dgm:pt modelId="{DCD199F6-A00D-4672-81B7-A209E218A763}" type="parTrans" cxnId="{73B3BEB4-9F14-4B48-8E37-D9C5E07C93A3}">
      <dgm:prSet/>
      <dgm:spPr/>
      <dgm:t>
        <a:bodyPr/>
        <a:lstStyle/>
        <a:p>
          <a:endParaRPr lang="de-DE" sz="700"/>
        </a:p>
      </dgm:t>
    </dgm:pt>
    <dgm:pt modelId="{0516EB31-592B-4937-A423-DB0A35E0A7EB}" type="sibTrans" cxnId="{73B3BEB4-9F14-4B48-8E37-D9C5E07C93A3}">
      <dgm:prSet/>
      <dgm:spPr/>
      <dgm:t>
        <a:bodyPr/>
        <a:lstStyle/>
        <a:p>
          <a:endParaRPr lang="de-DE" sz="700"/>
        </a:p>
      </dgm:t>
    </dgm:pt>
    <dgm:pt modelId="{FE3AE1BC-13CB-4484-ADA0-DCD7401C9306}">
      <dgm:prSet phldrT="[Text]" custT="1"/>
      <dgm:spPr/>
      <dgm:t>
        <a:bodyPr/>
        <a:lstStyle/>
        <a:p>
          <a:r>
            <a:rPr lang="de-DE" sz="800" dirty="0"/>
            <a:t>Mental-techniken</a:t>
          </a:r>
        </a:p>
      </dgm:t>
    </dgm:pt>
    <dgm:pt modelId="{79500A35-8EC9-4B89-A640-3933212D4555}" type="parTrans" cxnId="{CE57834E-3ADB-4CC6-BF9E-2D7904E6ED91}">
      <dgm:prSet/>
      <dgm:spPr/>
      <dgm:t>
        <a:bodyPr/>
        <a:lstStyle/>
        <a:p>
          <a:endParaRPr lang="de-DE" sz="700"/>
        </a:p>
      </dgm:t>
    </dgm:pt>
    <dgm:pt modelId="{C46DA0EC-C8EA-44C9-A49E-3EBCF9AAF727}" type="sibTrans" cxnId="{CE57834E-3ADB-4CC6-BF9E-2D7904E6ED91}">
      <dgm:prSet/>
      <dgm:spPr/>
      <dgm:t>
        <a:bodyPr/>
        <a:lstStyle/>
        <a:p>
          <a:endParaRPr lang="de-DE" sz="700"/>
        </a:p>
      </dgm:t>
    </dgm:pt>
    <dgm:pt modelId="{F0312992-9EF2-4F1A-BDBF-2FFF96478EE3}">
      <dgm:prSet phldrT="[Text]" custT="1"/>
      <dgm:spPr/>
      <dgm:t>
        <a:bodyPr/>
        <a:lstStyle/>
        <a:p>
          <a:r>
            <a:rPr lang="de-DE" sz="800" b="1" dirty="0">
              <a:solidFill>
                <a:srgbClr val="FFC000"/>
              </a:solidFill>
            </a:rPr>
            <a:t>Bilaterale Körper-techniken</a:t>
          </a:r>
        </a:p>
      </dgm:t>
    </dgm:pt>
    <dgm:pt modelId="{B8103E53-9C4C-4469-A43F-C46BDB39196D}" type="parTrans" cxnId="{3624EA01-E1ED-4A46-AB61-9AA0500E6E2F}">
      <dgm:prSet/>
      <dgm:spPr/>
      <dgm:t>
        <a:bodyPr/>
        <a:lstStyle/>
        <a:p>
          <a:endParaRPr lang="de-DE" sz="700"/>
        </a:p>
      </dgm:t>
    </dgm:pt>
    <dgm:pt modelId="{494FD1FD-4FD5-4830-99D1-F564451D7031}" type="sibTrans" cxnId="{3624EA01-E1ED-4A46-AB61-9AA0500E6E2F}">
      <dgm:prSet/>
      <dgm:spPr/>
      <dgm:t>
        <a:bodyPr/>
        <a:lstStyle/>
        <a:p>
          <a:endParaRPr lang="de-DE" sz="700"/>
        </a:p>
      </dgm:t>
    </dgm:pt>
    <dgm:pt modelId="{103585A4-E0FD-45CE-9084-1E91451DA1C8}" type="pres">
      <dgm:prSet presAssocID="{CC614A98-4F0D-48AB-B23A-70171C4A4C34}" presName="compositeShape" presStyleCnt="0">
        <dgm:presLayoutVars>
          <dgm:chMax val="7"/>
          <dgm:dir/>
          <dgm:resizeHandles val="exact"/>
        </dgm:presLayoutVars>
      </dgm:prSet>
      <dgm:spPr/>
    </dgm:pt>
    <dgm:pt modelId="{851E0515-F140-47E0-9303-FF61EBA67715}" type="pres">
      <dgm:prSet presAssocID="{CC614A98-4F0D-48AB-B23A-70171C4A4C34}" presName="wedge1" presStyleLbl="node1" presStyleIdx="0" presStyleCnt="3" custLinFactNeighborX="-5311" custLinFactNeighborY="3057"/>
      <dgm:spPr/>
    </dgm:pt>
    <dgm:pt modelId="{635B33C1-0B22-47C4-83FC-0F6657A1B95F}" type="pres">
      <dgm:prSet presAssocID="{CC614A98-4F0D-48AB-B23A-70171C4A4C3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AD127DD-F6C7-4B66-94B0-CA550BF5F0FD}" type="pres">
      <dgm:prSet presAssocID="{CC614A98-4F0D-48AB-B23A-70171C4A4C34}" presName="wedge2" presStyleLbl="node1" presStyleIdx="1" presStyleCnt="3"/>
      <dgm:spPr/>
    </dgm:pt>
    <dgm:pt modelId="{47E30391-32A4-40BE-A1AD-6241BA703054}" type="pres">
      <dgm:prSet presAssocID="{CC614A98-4F0D-48AB-B23A-70171C4A4C3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6B4EF76-F420-43C4-AD4D-FA32E4103EBB}" type="pres">
      <dgm:prSet presAssocID="{CC614A98-4F0D-48AB-B23A-70171C4A4C34}" presName="wedge3" presStyleLbl="node1" presStyleIdx="2" presStyleCnt="3"/>
      <dgm:spPr/>
    </dgm:pt>
    <dgm:pt modelId="{3680B369-5AE2-4939-BEB1-535FC46BF035}" type="pres">
      <dgm:prSet presAssocID="{CC614A98-4F0D-48AB-B23A-70171C4A4C3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624EA01-E1ED-4A46-AB61-9AA0500E6E2F}" srcId="{CC614A98-4F0D-48AB-B23A-70171C4A4C34}" destId="{F0312992-9EF2-4F1A-BDBF-2FFF96478EE3}" srcOrd="2" destOrd="0" parTransId="{B8103E53-9C4C-4469-A43F-C46BDB39196D}" sibTransId="{494FD1FD-4FD5-4830-99D1-F564451D7031}"/>
    <dgm:cxn modelId="{AD3FC905-0218-40B7-96CB-11A3CA954961}" type="presOf" srcId="{8CBA2C8A-283B-4F49-B310-B33134A3C04F}" destId="{635B33C1-0B22-47C4-83FC-0F6657A1B95F}" srcOrd="1" destOrd="0" presId="urn:microsoft.com/office/officeart/2005/8/layout/chart3"/>
    <dgm:cxn modelId="{BA83EC0B-62C0-4CC3-8973-A343402FBBF5}" type="presOf" srcId="{CC614A98-4F0D-48AB-B23A-70171C4A4C34}" destId="{103585A4-E0FD-45CE-9084-1E91451DA1C8}" srcOrd="0" destOrd="0" presId="urn:microsoft.com/office/officeart/2005/8/layout/chart3"/>
    <dgm:cxn modelId="{14485D5B-CB94-4922-82E9-DD4D9E9FAFEE}" type="presOf" srcId="{8CBA2C8A-283B-4F49-B310-B33134A3C04F}" destId="{851E0515-F140-47E0-9303-FF61EBA67715}" srcOrd="0" destOrd="0" presId="urn:microsoft.com/office/officeart/2005/8/layout/chart3"/>
    <dgm:cxn modelId="{B7E72643-3414-4C70-A5BE-57AF12BDD988}" type="presOf" srcId="{FE3AE1BC-13CB-4484-ADA0-DCD7401C9306}" destId="{47E30391-32A4-40BE-A1AD-6241BA703054}" srcOrd="1" destOrd="0" presId="urn:microsoft.com/office/officeart/2005/8/layout/chart3"/>
    <dgm:cxn modelId="{02E3D345-8225-4417-80C0-CC91007478F5}" type="presOf" srcId="{F0312992-9EF2-4F1A-BDBF-2FFF96478EE3}" destId="{66B4EF76-F420-43C4-AD4D-FA32E4103EBB}" srcOrd="0" destOrd="0" presId="urn:microsoft.com/office/officeart/2005/8/layout/chart3"/>
    <dgm:cxn modelId="{CE57834E-3ADB-4CC6-BF9E-2D7904E6ED91}" srcId="{CC614A98-4F0D-48AB-B23A-70171C4A4C34}" destId="{FE3AE1BC-13CB-4484-ADA0-DCD7401C9306}" srcOrd="1" destOrd="0" parTransId="{79500A35-8EC9-4B89-A640-3933212D4555}" sibTransId="{C46DA0EC-C8EA-44C9-A49E-3EBCF9AAF727}"/>
    <dgm:cxn modelId="{09EF2BAB-8214-4030-9A60-DF205A1A8871}" type="presOf" srcId="{F0312992-9EF2-4F1A-BDBF-2FFF96478EE3}" destId="{3680B369-5AE2-4939-BEB1-535FC46BF035}" srcOrd="1" destOrd="0" presId="urn:microsoft.com/office/officeart/2005/8/layout/chart3"/>
    <dgm:cxn modelId="{73B3BEB4-9F14-4B48-8E37-D9C5E07C93A3}" srcId="{CC614A98-4F0D-48AB-B23A-70171C4A4C34}" destId="{8CBA2C8A-283B-4F49-B310-B33134A3C04F}" srcOrd="0" destOrd="0" parTransId="{DCD199F6-A00D-4672-81B7-A209E218A763}" sibTransId="{0516EB31-592B-4937-A423-DB0A35E0A7EB}"/>
    <dgm:cxn modelId="{54570ED3-6086-4204-AFD6-B13EA34DD0C3}" type="presOf" srcId="{FE3AE1BC-13CB-4484-ADA0-DCD7401C9306}" destId="{AAD127DD-F6C7-4B66-94B0-CA550BF5F0FD}" srcOrd="0" destOrd="0" presId="urn:microsoft.com/office/officeart/2005/8/layout/chart3"/>
    <dgm:cxn modelId="{22EF0948-8C9F-492F-BD75-68E92AB358F9}" type="presParOf" srcId="{103585A4-E0FD-45CE-9084-1E91451DA1C8}" destId="{851E0515-F140-47E0-9303-FF61EBA67715}" srcOrd="0" destOrd="0" presId="urn:microsoft.com/office/officeart/2005/8/layout/chart3"/>
    <dgm:cxn modelId="{939CD697-2C2A-4D78-AD9F-80BEF0E69E64}" type="presParOf" srcId="{103585A4-E0FD-45CE-9084-1E91451DA1C8}" destId="{635B33C1-0B22-47C4-83FC-0F6657A1B95F}" srcOrd="1" destOrd="0" presId="urn:microsoft.com/office/officeart/2005/8/layout/chart3"/>
    <dgm:cxn modelId="{E0FFE0E9-0A33-40E6-8F10-ADE7A431843C}" type="presParOf" srcId="{103585A4-E0FD-45CE-9084-1E91451DA1C8}" destId="{AAD127DD-F6C7-4B66-94B0-CA550BF5F0FD}" srcOrd="2" destOrd="0" presId="urn:microsoft.com/office/officeart/2005/8/layout/chart3"/>
    <dgm:cxn modelId="{E4DA42FE-176E-4EE7-85F0-1E63AC0AABD5}" type="presParOf" srcId="{103585A4-E0FD-45CE-9084-1E91451DA1C8}" destId="{47E30391-32A4-40BE-A1AD-6241BA703054}" srcOrd="3" destOrd="0" presId="urn:microsoft.com/office/officeart/2005/8/layout/chart3"/>
    <dgm:cxn modelId="{D792153A-B2D9-4385-BB41-113F3D7FFDD0}" type="presParOf" srcId="{103585A4-E0FD-45CE-9084-1E91451DA1C8}" destId="{66B4EF76-F420-43C4-AD4D-FA32E4103EBB}" srcOrd="4" destOrd="0" presId="urn:microsoft.com/office/officeart/2005/8/layout/chart3"/>
    <dgm:cxn modelId="{D93C9B82-3D77-4799-AE6B-1199AA9BE34D}" type="presParOf" srcId="{103585A4-E0FD-45CE-9084-1E91451DA1C8}" destId="{3680B369-5AE2-4939-BEB1-535FC46BF035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614A98-4F0D-48AB-B23A-70171C4A4C34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8CBA2C8A-283B-4F49-B310-B33134A3C04F}">
      <dgm:prSet phldrT="[Text]" custT="1"/>
      <dgm:spPr/>
      <dgm:t>
        <a:bodyPr/>
        <a:lstStyle/>
        <a:p>
          <a:r>
            <a:rPr lang="de-DE" sz="2000" b="1" dirty="0">
              <a:solidFill>
                <a:srgbClr val="FFC000"/>
              </a:solidFill>
            </a:rPr>
            <a:t>Atem-techniken</a:t>
          </a:r>
        </a:p>
      </dgm:t>
    </dgm:pt>
    <dgm:pt modelId="{DCD199F6-A00D-4672-81B7-A209E218A763}" type="parTrans" cxnId="{73B3BEB4-9F14-4B48-8E37-D9C5E07C93A3}">
      <dgm:prSet/>
      <dgm:spPr/>
      <dgm:t>
        <a:bodyPr/>
        <a:lstStyle/>
        <a:p>
          <a:endParaRPr lang="de-DE"/>
        </a:p>
      </dgm:t>
    </dgm:pt>
    <dgm:pt modelId="{0516EB31-592B-4937-A423-DB0A35E0A7EB}" type="sibTrans" cxnId="{73B3BEB4-9F14-4B48-8E37-D9C5E07C93A3}">
      <dgm:prSet/>
      <dgm:spPr/>
      <dgm:t>
        <a:bodyPr/>
        <a:lstStyle/>
        <a:p>
          <a:endParaRPr lang="de-DE"/>
        </a:p>
      </dgm:t>
    </dgm:pt>
    <dgm:pt modelId="{FE3AE1BC-13CB-4484-ADA0-DCD7401C9306}">
      <dgm:prSet phldrT="[Text]" custT="1"/>
      <dgm:spPr/>
      <dgm:t>
        <a:bodyPr/>
        <a:lstStyle/>
        <a:p>
          <a:r>
            <a:rPr lang="de-DE" sz="2000" dirty="0"/>
            <a:t>Mental-techniken</a:t>
          </a:r>
        </a:p>
      </dgm:t>
    </dgm:pt>
    <dgm:pt modelId="{79500A35-8EC9-4B89-A640-3933212D4555}" type="parTrans" cxnId="{CE57834E-3ADB-4CC6-BF9E-2D7904E6ED91}">
      <dgm:prSet/>
      <dgm:spPr/>
      <dgm:t>
        <a:bodyPr/>
        <a:lstStyle/>
        <a:p>
          <a:endParaRPr lang="de-DE"/>
        </a:p>
      </dgm:t>
    </dgm:pt>
    <dgm:pt modelId="{C46DA0EC-C8EA-44C9-A49E-3EBCF9AAF727}" type="sibTrans" cxnId="{CE57834E-3ADB-4CC6-BF9E-2D7904E6ED91}">
      <dgm:prSet/>
      <dgm:spPr/>
      <dgm:t>
        <a:bodyPr/>
        <a:lstStyle/>
        <a:p>
          <a:endParaRPr lang="de-DE"/>
        </a:p>
      </dgm:t>
    </dgm:pt>
    <dgm:pt modelId="{F0312992-9EF2-4F1A-BDBF-2FFF96478EE3}">
      <dgm:prSet phldrT="[Text]" custT="1"/>
      <dgm:spPr/>
      <dgm:t>
        <a:bodyPr/>
        <a:lstStyle/>
        <a:p>
          <a:r>
            <a:rPr lang="de-DE" sz="2000" b="0" dirty="0">
              <a:solidFill>
                <a:schemeClr val="bg1"/>
              </a:solidFill>
            </a:rPr>
            <a:t>Bilaterale Körper-techniken</a:t>
          </a:r>
        </a:p>
      </dgm:t>
    </dgm:pt>
    <dgm:pt modelId="{B8103E53-9C4C-4469-A43F-C46BDB39196D}" type="parTrans" cxnId="{3624EA01-E1ED-4A46-AB61-9AA0500E6E2F}">
      <dgm:prSet/>
      <dgm:spPr/>
      <dgm:t>
        <a:bodyPr/>
        <a:lstStyle/>
        <a:p>
          <a:endParaRPr lang="de-DE"/>
        </a:p>
      </dgm:t>
    </dgm:pt>
    <dgm:pt modelId="{494FD1FD-4FD5-4830-99D1-F564451D7031}" type="sibTrans" cxnId="{3624EA01-E1ED-4A46-AB61-9AA0500E6E2F}">
      <dgm:prSet/>
      <dgm:spPr/>
      <dgm:t>
        <a:bodyPr/>
        <a:lstStyle/>
        <a:p>
          <a:endParaRPr lang="de-DE"/>
        </a:p>
      </dgm:t>
    </dgm:pt>
    <dgm:pt modelId="{103585A4-E0FD-45CE-9084-1E91451DA1C8}" type="pres">
      <dgm:prSet presAssocID="{CC614A98-4F0D-48AB-B23A-70171C4A4C34}" presName="compositeShape" presStyleCnt="0">
        <dgm:presLayoutVars>
          <dgm:chMax val="7"/>
          <dgm:dir/>
          <dgm:resizeHandles val="exact"/>
        </dgm:presLayoutVars>
      </dgm:prSet>
      <dgm:spPr/>
    </dgm:pt>
    <dgm:pt modelId="{851E0515-F140-47E0-9303-FF61EBA67715}" type="pres">
      <dgm:prSet presAssocID="{CC614A98-4F0D-48AB-B23A-70171C4A4C34}" presName="wedge1" presStyleLbl="node1" presStyleIdx="0" presStyleCnt="3" custLinFactNeighborX="-5311" custLinFactNeighborY="3057"/>
      <dgm:spPr/>
    </dgm:pt>
    <dgm:pt modelId="{635B33C1-0B22-47C4-83FC-0F6657A1B95F}" type="pres">
      <dgm:prSet presAssocID="{CC614A98-4F0D-48AB-B23A-70171C4A4C3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AD127DD-F6C7-4B66-94B0-CA550BF5F0FD}" type="pres">
      <dgm:prSet presAssocID="{CC614A98-4F0D-48AB-B23A-70171C4A4C34}" presName="wedge2" presStyleLbl="node1" presStyleIdx="1" presStyleCnt="3"/>
      <dgm:spPr/>
    </dgm:pt>
    <dgm:pt modelId="{47E30391-32A4-40BE-A1AD-6241BA703054}" type="pres">
      <dgm:prSet presAssocID="{CC614A98-4F0D-48AB-B23A-70171C4A4C3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6B4EF76-F420-43C4-AD4D-FA32E4103EBB}" type="pres">
      <dgm:prSet presAssocID="{CC614A98-4F0D-48AB-B23A-70171C4A4C34}" presName="wedge3" presStyleLbl="node1" presStyleIdx="2" presStyleCnt="3"/>
      <dgm:spPr/>
    </dgm:pt>
    <dgm:pt modelId="{3680B369-5AE2-4939-BEB1-535FC46BF035}" type="pres">
      <dgm:prSet presAssocID="{CC614A98-4F0D-48AB-B23A-70171C4A4C3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624EA01-E1ED-4A46-AB61-9AA0500E6E2F}" srcId="{CC614A98-4F0D-48AB-B23A-70171C4A4C34}" destId="{F0312992-9EF2-4F1A-BDBF-2FFF96478EE3}" srcOrd="2" destOrd="0" parTransId="{B8103E53-9C4C-4469-A43F-C46BDB39196D}" sibTransId="{494FD1FD-4FD5-4830-99D1-F564451D7031}"/>
    <dgm:cxn modelId="{AD3FC905-0218-40B7-96CB-11A3CA954961}" type="presOf" srcId="{8CBA2C8A-283B-4F49-B310-B33134A3C04F}" destId="{635B33C1-0B22-47C4-83FC-0F6657A1B95F}" srcOrd="1" destOrd="0" presId="urn:microsoft.com/office/officeart/2005/8/layout/chart3"/>
    <dgm:cxn modelId="{BA83EC0B-62C0-4CC3-8973-A343402FBBF5}" type="presOf" srcId="{CC614A98-4F0D-48AB-B23A-70171C4A4C34}" destId="{103585A4-E0FD-45CE-9084-1E91451DA1C8}" srcOrd="0" destOrd="0" presId="urn:microsoft.com/office/officeart/2005/8/layout/chart3"/>
    <dgm:cxn modelId="{14485D5B-CB94-4922-82E9-DD4D9E9FAFEE}" type="presOf" srcId="{8CBA2C8A-283B-4F49-B310-B33134A3C04F}" destId="{851E0515-F140-47E0-9303-FF61EBA67715}" srcOrd="0" destOrd="0" presId="urn:microsoft.com/office/officeart/2005/8/layout/chart3"/>
    <dgm:cxn modelId="{B7E72643-3414-4C70-A5BE-57AF12BDD988}" type="presOf" srcId="{FE3AE1BC-13CB-4484-ADA0-DCD7401C9306}" destId="{47E30391-32A4-40BE-A1AD-6241BA703054}" srcOrd="1" destOrd="0" presId="urn:microsoft.com/office/officeart/2005/8/layout/chart3"/>
    <dgm:cxn modelId="{02E3D345-8225-4417-80C0-CC91007478F5}" type="presOf" srcId="{F0312992-9EF2-4F1A-BDBF-2FFF96478EE3}" destId="{66B4EF76-F420-43C4-AD4D-FA32E4103EBB}" srcOrd="0" destOrd="0" presId="urn:microsoft.com/office/officeart/2005/8/layout/chart3"/>
    <dgm:cxn modelId="{CE57834E-3ADB-4CC6-BF9E-2D7904E6ED91}" srcId="{CC614A98-4F0D-48AB-B23A-70171C4A4C34}" destId="{FE3AE1BC-13CB-4484-ADA0-DCD7401C9306}" srcOrd="1" destOrd="0" parTransId="{79500A35-8EC9-4B89-A640-3933212D4555}" sibTransId="{C46DA0EC-C8EA-44C9-A49E-3EBCF9AAF727}"/>
    <dgm:cxn modelId="{09EF2BAB-8214-4030-9A60-DF205A1A8871}" type="presOf" srcId="{F0312992-9EF2-4F1A-BDBF-2FFF96478EE3}" destId="{3680B369-5AE2-4939-BEB1-535FC46BF035}" srcOrd="1" destOrd="0" presId="urn:microsoft.com/office/officeart/2005/8/layout/chart3"/>
    <dgm:cxn modelId="{73B3BEB4-9F14-4B48-8E37-D9C5E07C93A3}" srcId="{CC614A98-4F0D-48AB-B23A-70171C4A4C34}" destId="{8CBA2C8A-283B-4F49-B310-B33134A3C04F}" srcOrd="0" destOrd="0" parTransId="{DCD199F6-A00D-4672-81B7-A209E218A763}" sibTransId="{0516EB31-592B-4937-A423-DB0A35E0A7EB}"/>
    <dgm:cxn modelId="{54570ED3-6086-4204-AFD6-B13EA34DD0C3}" type="presOf" srcId="{FE3AE1BC-13CB-4484-ADA0-DCD7401C9306}" destId="{AAD127DD-F6C7-4B66-94B0-CA550BF5F0FD}" srcOrd="0" destOrd="0" presId="urn:microsoft.com/office/officeart/2005/8/layout/chart3"/>
    <dgm:cxn modelId="{22EF0948-8C9F-492F-BD75-68E92AB358F9}" type="presParOf" srcId="{103585A4-E0FD-45CE-9084-1E91451DA1C8}" destId="{851E0515-F140-47E0-9303-FF61EBA67715}" srcOrd="0" destOrd="0" presId="urn:microsoft.com/office/officeart/2005/8/layout/chart3"/>
    <dgm:cxn modelId="{939CD697-2C2A-4D78-AD9F-80BEF0E69E64}" type="presParOf" srcId="{103585A4-E0FD-45CE-9084-1E91451DA1C8}" destId="{635B33C1-0B22-47C4-83FC-0F6657A1B95F}" srcOrd="1" destOrd="0" presId="urn:microsoft.com/office/officeart/2005/8/layout/chart3"/>
    <dgm:cxn modelId="{E0FFE0E9-0A33-40E6-8F10-ADE7A431843C}" type="presParOf" srcId="{103585A4-E0FD-45CE-9084-1E91451DA1C8}" destId="{AAD127DD-F6C7-4B66-94B0-CA550BF5F0FD}" srcOrd="2" destOrd="0" presId="urn:microsoft.com/office/officeart/2005/8/layout/chart3"/>
    <dgm:cxn modelId="{E4DA42FE-176E-4EE7-85F0-1E63AC0AABD5}" type="presParOf" srcId="{103585A4-E0FD-45CE-9084-1E91451DA1C8}" destId="{47E30391-32A4-40BE-A1AD-6241BA703054}" srcOrd="3" destOrd="0" presId="urn:microsoft.com/office/officeart/2005/8/layout/chart3"/>
    <dgm:cxn modelId="{D792153A-B2D9-4385-BB41-113F3D7FFDD0}" type="presParOf" srcId="{103585A4-E0FD-45CE-9084-1E91451DA1C8}" destId="{66B4EF76-F420-43C4-AD4D-FA32E4103EBB}" srcOrd="4" destOrd="0" presId="urn:microsoft.com/office/officeart/2005/8/layout/chart3"/>
    <dgm:cxn modelId="{D93C9B82-3D77-4799-AE6B-1199AA9BE34D}" type="presParOf" srcId="{103585A4-E0FD-45CE-9084-1E91451DA1C8}" destId="{3680B369-5AE2-4939-BEB1-535FC46BF035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614A98-4F0D-48AB-B23A-70171C4A4C34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8CBA2C8A-283B-4F49-B310-B33134A3C04F}">
      <dgm:prSet phldrT="[Text]" custT="1"/>
      <dgm:spPr/>
      <dgm:t>
        <a:bodyPr/>
        <a:lstStyle/>
        <a:p>
          <a:r>
            <a:rPr lang="de-DE" sz="700" b="1" dirty="0">
              <a:solidFill>
                <a:srgbClr val="FFC000"/>
              </a:solidFill>
            </a:rPr>
            <a:t>Atem-techniken</a:t>
          </a:r>
        </a:p>
      </dgm:t>
    </dgm:pt>
    <dgm:pt modelId="{DCD199F6-A00D-4672-81B7-A209E218A763}" type="parTrans" cxnId="{73B3BEB4-9F14-4B48-8E37-D9C5E07C93A3}">
      <dgm:prSet/>
      <dgm:spPr/>
      <dgm:t>
        <a:bodyPr/>
        <a:lstStyle/>
        <a:p>
          <a:endParaRPr lang="de-DE" sz="600"/>
        </a:p>
      </dgm:t>
    </dgm:pt>
    <dgm:pt modelId="{0516EB31-592B-4937-A423-DB0A35E0A7EB}" type="sibTrans" cxnId="{73B3BEB4-9F14-4B48-8E37-D9C5E07C93A3}">
      <dgm:prSet/>
      <dgm:spPr/>
      <dgm:t>
        <a:bodyPr/>
        <a:lstStyle/>
        <a:p>
          <a:endParaRPr lang="de-DE" sz="600"/>
        </a:p>
      </dgm:t>
    </dgm:pt>
    <dgm:pt modelId="{FE3AE1BC-13CB-4484-ADA0-DCD7401C9306}">
      <dgm:prSet phldrT="[Text]" custT="1"/>
      <dgm:spPr/>
      <dgm:t>
        <a:bodyPr/>
        <a:lstStyle/>
        <a:p>
          <a:r>
            <a:rPr lang="de-DE" sz="700" dirty="0"/>
            <a:t>Mental-techniken</a:t>
          </a:r>
        </a:p>
      </dgm:t>
    </dgm:pt>
    <dgm:pt modelId="{79500A35-8EC9-4B89-A640-3933212D4555}" type="parTrans" cxnId="{CE57834E-3ADB-4CC6-BF9E-2D7904E6ED91}">
      <dgm:prSet/>
      <dgm:spPr/>
      <dgm:t>
        <a:bodyPr/>
        <a:lstStyle/>
        <a:p>
          <a:endParaRPr lang="de-DE" sz="600"/>
        </a:p>
      </dgm:t>
    </dgm:pt>
    <dgm:pt modelId="{C46DA0EC-C8EA-44C9-A49E-3EBCF9AAF727}" type="sibTrans" cxnId="{CE57834E-3ADB-4CC6-BF9E-2D7904E6ED91}">
      <dgm:prSet/>
      <dgm:spPr/>
      <dgm:t>
        <a:bodyPr/>
        <a:lstStyle/>
        <a:p>
          <a:endParaRPr lang="de-DE" sz="600"/>
        </a:p>
      </dgm:t>
    </dgm:pt>
    <dgm:pt modelId="{F0312992-9EF2-4F1A-BDBF-2FFF96478EE3}">
      <dgm:prSet phldrT="[Text]" custT="1"/>
      <dgm:spPr/>
      <dgm:t>
        <a:bodyPr/>
        <a:lstStyle/>
        <a:p>
          <a:r>
            <a:rPr lang="de-DE" sz="700" b="0" dirty="0">
              <a:solidFill>
                <a:schemeClr val="bg1"/>
              </a:solidFill>
            </a:rPr>
            <a:t>Bilaterale Körper-techniken</a:t>
          </a:r>
        </a:p>
      </dgm:t>
    </dgm:pt>
    <dgm:pt modelId="{B8103E53-9C4C-4469-A43F-C46BDB39196D}" type="parTrans" cxnId="{3624EA01-E1ED-4A46-AB61-9AA0500E6E2F}">
      <dgm:prSet/>
      <dgm:spPr/>
      <dgm:t>
        <a:bodyPr/>
        <a:lstStyle/>
        <a:p>
          <a:endParaRPr lang="de-DE" sz="600"/>
        </a:p>
      </dgm:t>
    </dgm:pt>
    <dgm:pt modelId="{494FD1FD-4FD5-4830-99D1-F564451D7031}" type="sibTrans" cxnId="{3624EA01-E1ED-4A46-AB61-9AA0500E6E2F}">
      <dgm:prSet/>
      <dgm:spPr/>
      <dgm:t>
        <a:bodyPr/>
        <a:lstStyle/>
        <a:p>
          <a:endParaRPr lang="de-DE" sz="600"/>
        </a:p>
      </dgm:t>
    </dgm:pt>
    <dgm:pt modelId="{103585A4-E0FD-45CE-9084-1E91451DA1C8}" type="pres">
      <dgm:prSet presAssocID="{CC614A98-4F0D-48AB-B23A-70171C4A4C34}" presName="compositeShape" presStyleCnt="0">
        <dgm:presLayoutVars>
          <dgm:chMax val="7"/>
          <dgm:dir/>
          <dgm:resizeHandles val="exact"/>
        </dgm:presLayoutVars>
      </dgm:prSet>
      <dgm:spPr/>
    </dgm:pt>
    <dgm:pt modelId="{851E0515-F140-47E0-9303-FF61EBA67715}" type="pres">
      <dgm:prSet presAssocID="{CC614A98-4F0D-48AB-B23A-70171C4A4C34}" presName="wedge1" presStyleLbl="node1" presStyleIdx="0" presStyleCnt="3" custLinFactNeighborX="-5311" custLinFactNeighborY="3057"/>
      <dgm:spPr/>
    </dgm:pt>
    <dgm:pt modelId="{635B33C1-0B22-47C4-83FC-0F6657A1B95F}" type="pres">
      <dgm:prSet presAssocID="{CC614A98-4F0D-48AB-B23A-70171C4A4C3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AD127DD-F6C7-4B66-94B0-CA550BF5F0FD}" type="pres">
      <dgm:prSet presAssocID="{CC614A98-4F0D-48AB-B23A-70171C4A4C34}" presName="wedge2" presStyleLbl="node1" presStyleIdx="1" presStyleCnt="3"/>
      <dgm:spPr/>
    </dgm:pt>
    <dgm:pt modelId="{47E30391-32A4-40BE-A1AD-6241BA703054}" type="pres">
      <dgm:prSet presAssocID="{CC614A98-4F0D-48AB-B23A-70171C4A4C3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6B4EF76-F420-43C4-AD4D-FA32E4103EBB}" type="pres">
      <dgm:prSet presAssocID="{CC614A98-4F0D-48AB-B23A-70171C4A4C34}" presName="wedge3" presStyleLbl="node1" presStyleIdx="2" presStyleCnt="3"/>
      <dgm:spPr/>
    </dgm:pt>
    <dgm:pt modelId="{3680B369-5AE2-4939-BEB1-535FC46BF035}" type="pres">
      <dgm:prSet presAssocID="{CC614A98-4F0D-48AB-B23A-70171C4A4C3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624EA01-E1ED-4A46-AB61-9AA0500E6E2F}" srcId="{CC614A98-4F0D-48AB-B23A-70171C4A4C34}" destId="{F0312992-9EF2-4F1A-BDBF-2FFF96478EE3}" srcOrd="2" destOrd="0" parTransId="{B8103E53-9C4C-4469-A43F-C46BDB39196D}" sibTransId="{494FD1FD-4FD5-4830-99D1-F564451D7031}"/>
    <dgm:cxn modelId="{AD3FC905-0218-40B7-96CB-11A3CA954961}" type="presOf" srcId="{8CBA2C8A-283B-4F49-B310-B33134A3C04F}" destId="{635B33C1-0B22-47C4-83FC-0F6657A1B95F}" srcOrd="1" destOrd="0" presId="urn:microsoft.com/office/officeart/2005/8/layout/chart3"/>
    <dgm:cxn modelId="{BA83EC0B-62C0-4CC3-8973-A343402FBBF5}" type="presOf" srcId="{CC614A98-4F0D-48AB-B23A-70171C4A4C34}" destId="{103585A4-E0FD-45CE-9084-1E91451DA1C8}" srcOrd="0" destOrd="0" presId="urn:microsoft.com/office/officeart/2005/8/layout/chart3"/>
    <dgm:cxn modelId="{14485D5B-CB94-4922-82E9-DD4D9E9FAFEE}" type="presOf" srcId="{8CBA2C8A-283B-4F49-B310-B33134A3C04F}" destId="{851E0515-F140-47E0-9303-FF61EBA67715}" srcOrd="0" destOrd="0" presId="urn:microsoft.com/office/officeart/2005/8/layout/chart3"/>
    <dgm:cxn modelId="{B7E72643-3414-4C70-A5BE-57AF12BDD988}" type="presOf" srcId="{FE3AE1BC-13CB-4484-ADA0-DCD7401C9306}" destId="{47E30391-32A4-40BE-A1AD-6241BA703054}" srcOrd="1" destOrd="0" presId="urn:microsoft.com/office/officeart/2005/8/layout/chart3"/>
    <dgm:cxn modelId="{02E3D345-8225-4417-80C0-CC91007478F5}" type="presOf" srcId="{F0312992-9EF2-4F1A-BDBF-2FFF96478EE3}" destId="{66B4EF76-F420-43C4-AD4D-FA32E4103EBB}" srcOrd="0" destOrd="0" presId="urn:microsoft.com/office/officeart/2005/8/layout/chart3"/>
    <dgm:cxn modelId="{CE57834E-3ADB-4CC6-BF9E-2D7904E6ED91}" srcId="{CC614A98-4F0D-48AB-B23A-70171C4A4C34}" destId="{FE3AE1BC-13CB-4484-ADA0-DCD7401C9306}" srcOrd="1" destOrd="0" parTransId="{79500A35-8EC9-4B89-A640-3933212D4555}" sibTransId="{C46DA0EC-C8EA-44C9-A49E-3EBCF9AAF727}"/>
    <dgm:cxn modelId="{09EF2BAB-8214-4030-9A60-DF205A1A8871}" type="presOf" srcId="{F0312992-9EF2-4F1A-BDBF-2FFF96478EE3}" destId="{3680B369-5AE2-4939-BEB1-535FC46BF035}" srcOrd="1" destOrd="0" presId="urn:microsoft.com/office/officeart/2005/8/layout/chart3"/>
    <dgm:cxn modelId="{73B3BEB4-9F14-4B48-8E37-D9C5E07C93A3}" srcId="{CC614A98-4F0D-48AB-B23A-70171C4A4C34}" destId="{8CBA2C8A-283B-4F49-B310-B33134A3C04F}" srcOrd="0" destOrd="0" parTransId="{DCD199F6-A00D-4672-81B7-A209E218A763}" sibTransId="{0516EB31-592B-4937-A423-DB0A35E0A7EB}"/>
    <dgm:cxn modelId="{54570ED3-6086-4204-AFD6-B13EA34DD0C3}" type="presOf" srcId="{FE3AE1BC-13CB-4484-ADA0-DCD7401C9306}" destId="{AAD127DD-F6C7-4B66-94B0-CA550BF5F0FD}" srcOrd="0" destOrd="0" presId="urn:microsoft.com/office/officeart/2005/8/layout/chart3"/>
    <dgm:cxn modelId="{22EF0948-8C9F-492F-BD75-68E92AB358F9}" type="presParOf" srcId="{103585A4-E0FD-45CE-9084-1E91451DA1C8}" destId="{851E0515-F140-47E0-9303-FF61EBA67715}" srcOrd="0" destOrd="0" presId="urn:microsoft.com/office/officeart/2005/8/layout/chart3"/>
    <dgm:cxn modelId="{939CD697-2C2A-4D78-AD9F-80BEF0E69E64}" type="presParOf" srcId="{103585A4-E0FD-45CE-9084-1E91451DA1C8}" destId="{635B33C1-0B22-47C4-83FC-0F6657A1B95F}" srcOrd="1" destOrd="0" presId="urn:microsoft.com/office/officeart/2005/8/layout/chart3"/>
    <dgm:cxn modelId="{E0FFE0E9-0A33-40E6-8F10-ADE7A431843C}" type="presParOf" srcId="{103585A4-E0FD-45CE-9084-1E91451DA1C8}" destId="{AAD127DD-F6C7-4B66-94B0-CA550BF5F0FD}" srcOrd="2" destOrd="0" presId="urn:microsoft.com/office/officeart/2005/8/layout/chart3"/>
    <dgm:cxn modelId="{E4DA42FE-176E-4EE7-85F0-1E63AC0AABD5}" type="presParOf" srcId="{103585A4-E0FD-45CE-9084-1E91451DA1C8}" destId="{47E30391-32A4-40BE-A1AD-6241BA703054}" srcOrd="3" destOrd="0" presId="urn:microsoft.com/office/officeart/2005/8/layout/chart3"/>
    <dgm:cxn modelId="{D792153A-B2D9-4385-BB41-113F3D7FFDD0}" type="presParOf" srcId="{103585A4-E0FD-45CE-9084-1E91451DA1C8}" destId="{66B4EF76-F420-43C4-AD4D-FA32E4103EBB}" srcOrd="4" destOrd="0" presId="urn:microsoft.com/office/officeart/2005/8/layout/chart3"/>
    <dgm:cxn modelId="{D93C9B82-3D77-4799-AE6B-1199AA9BE34D}" type="presParOf" srcId="{103585A4-E0FD-45CE-9084-1E91451DA1C8}" destId="{3680B369-5AE2-4939-BEB1-535FC46BF035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614A98-4F0D-48AB-B23A-70171C4A4C34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</dgm:pt>
    <dgm:pt modelId="{8CBA2C8A-283B-4F49-B310-B33134A3C04F}">
      <dgm:prSet phldrT="[Text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r>
            <a:rPr lang="de-DE" sz="1000" b="1" dirty="0">
              <a:solidFill>
                <a:schemeClr val="bg1"/>
              </a:solidFill>
            </a:rPr>
            <a:t>Atem-techniken</a:t>
          </a:r>
        </a:p>
      </dgm:t>
    </dgm:pt>
    <dgm:pt modelId="{DCD199F6-A00D-4672-81B7-A209E218A763}" type="parTrans" cxnId="{73B3BEB4-9F14-4B48-8E37-D9C5E07C93A3}">
      <dgm:prSet/>
      <dgm:spPr/>
      <dgm:t>
        <a:bodyPr/>
        <a:lstStyle/>
        <a:p>
          <a:endParaRPr lang="de-DE"/>
        </a:p>
      </dgm:t>
    </dgm:pt>
    <dgm:pt modelId="{0516EB31-592B-4937-A423-DB0A35E0A7EB}" type="sibTrans" cxnId="{73B3BEB4-9F14-4B48-8E37-D9C5E07C93A3}">
      <dgm:prSet/>
      <dgm:spPr/>
      <dgm:t>
        <a:bodyPr/>
        <a:lstStyle/>
        <a:p>
          <a:endParaRPr lang="de-DE"/>
        </a:p>
      </dgm:t>
    </dgm:pt>
    <dgm:pt modelId="{FE3AE1BC-13CB-4484-ADA0-DCD7401C9306}">
      <dgm:prSet phldrT="[Text]" custT="1"/>
      <dgm:spPr>
        <a:solidFill>
          <a:schemeClr val="bg1">
            <a:lumMod val="85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de-DE" sz="1000" dirty="0">
              <a:solidFill>
                <a:schemeClr val="accent1"/>
              </a:solidFill>
            </a:rPr>
            <a:t>Mentaltechniken</a:t>
          </a:r>
        </a:p>
      </dgm:t>
    </dgm:pt>
    <dgm:pt modelId="{79500A35-8EC9-4B89-A640-3933212D4555}" type="parTrans" cxnId="{CE57834E-3ADB-4CC6-BF9E-2D7904E6ED91}">
      <dgm:prSet/>
      <dgm:spPr/>
      <dgm:t>
        <a:bodyPr/>
        <a:lstStyle/>
        <a:p>
          <a:endParaRPr lang="de-DE"/>
        </a:p>
      </dgm:t>
    </dgm:pt>
    <dgm:pt modelId="{C46DA0EC-C8EA-44C9-A49E-3EBCF9AAF727}" type="sibTrans" cxnId="{CE57834E-3ADB-4CC6-BF9E-2D7904E6ED91}">
      <dgm:prSet/>
      <dgm:spPr/>
      <dgm:t>
        <a:bodyPr/>
        <a:lstStyle/>
        <a:p>
          <a:endParaRPr lang="de-DE"/>
        </a:p>
      </dgm:t>
    </dgm:pt>
    <dgm:pt modelId="{F0312992-9EF2-4F1A-BDBF-2FFF96478EE3}">
      <dgm:prSet phldrT="[Text]" custT="1"/>
      <dgm:spPr>
        <a:solidFill>
          <a:srgbClr val="D9D9D9"/>
        </a:solidFill>
        <a:ln>
          <a:solidFill>
            <a:srgbClr val="00B0F0"/>
          </a:solidFill>
        </a:ln>
      </dgm:spPr>
      <dgm:t>
        <a:bodyPr/>
        <a:lstStyle/>
        <a:p>
          <a:r>
            <a:rPr lang="de-DE" sz="1000" b="0" dirty="0">
              <a:solidFill>
                <a:schemeClr val="accent1"/>
              </a:solidFill>
            </a:rPr>
            <a:t>Bilaterale Körper-techniken</a:t>
          </a:r>
        </a:p>
      </dgm:t>
    </dgm:pt>
    <dgm:pt modelId="{B8103E53-9C4C-4469-A43F-C46BDB39196D}" type="parTrans" cxnId="{3624EA01-E1ED-4A46-AB61-9AA0500E6E2F}">
      <dgm:prSet/>
      <dgm:spPr/>
      <dgm:t>
        <a:bodyPr/>
        <a:lstStyle/>
        <a:p>
          <a:endParaRPr lang="de-DE"/>
        </a:p>
      </dgm:t>
    </dgm:pt>
    <dgm:pt modelId="{494FD1FD-4FD5-4830-99D1-F564451D7031}" type="sibTrans" cxnId="{3624EA01-E1ED-4A46-AB61-9AA0500E6E2F}">
      <dgm:prSet/>
      <dgm:spPr/>
      <dgm:t>
        <a:bodyPr/>
        <a:lstStyle/>
        <a:p>
          <a:endParaRPr lang="de-DE"/>
        </a:p>
      </dgm:t>
    </dgm:pt>
    <dgm:pt modelId="{103585A4-E0FD-45CE-9084-1E91451DA1C8}" type="pres">
      <dgm:prSet presAssocID="{CC614A98-4F0D-48AB-B23A-70171C4A4C34}" presName="compositeShape" presStyleCnt="0">
        <dgm:presLayoutVars>
          <dgm:chMax val="7"/>
          <dgm:dir/>
          <dgm:resizeHandles val="exact"/>
        </dgm:presLayoutVars>
      </dgm:prSet>
      <dgm:spPr/>
    </dgm:pt>
    <dgm:pt modelId="{851E0515-F140-47E0-9303-FF61EBA67715}" type="pres">
      <dgm:prSet presAssocID="{CC614A98-4F0D-48AB-B23A-70171C4A4C34}" presName="wedge1" presStyleLbl="node1" presStyleIdx="0" presStyleCnt="3" custLinFactNeighborX="-5311" custLinFactNeighborY="3057"/>
      <dgm:spPr/>
    </dgm:pt>
    <dgm:pt modelId="{635B33C1-0B22-47C4-83FC-0F6657A1B95F}" type="pres">
      <dgm:prSet presAssocID="{CC614A98-4F0D-48AB-B23A-70171C4A4C3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AD127DD-F6C7-4B66-94B0-CA550BF5F0FD}" type="pres">
      <dgm:prSet presAssocID="{CC614A98-4F0D-48AB-B23A-70171C4A4C34}" presName="wedge2" presStyleLbl="node1" presStyleIdx="1" presStyleCnt="3"/>
      <dgm:spPr/>
    </dgm:pt>
    <dgm:pt modelId="{47E30391-32A4-40BE-A1AD-6241BA703054}" type="pres">
      <dgm:prSet presAssocID="{CC614A98-4F0D-48AB-B23A-70171C4A4C3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6B4EF76-F420-43C4-AD4D-FA32E4103EBB}" type="pres">
      <dgm:prSet presAssocID="{CC614A98-4F0D-48AB-B23A-70171C4A4C34}" presName="wedge3" presStyleLbl="node1" presStyleIdx="2" presStyleCnt="3"/>
      <dgm:spPr/>
    </dgm:pt>
    <dgm:pt modelId="{3680B369-5AE2-4939-BEB1-535FC46BF035}" type="pres">
      <dgm:prSet presAssocID="{CC614A98-4F0D-48AB-B23A-70171C4A4C3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624EA01-E1ED-4A46-AB61-9AA0500E6E2F}" srcId="{CC614A98-4F0D-48AB-B23A-70171C4A4C34}" destId="{F0312992-9EF2-4F1A-BDBF-2FFF96478EE3}" srcOrd="2" destOrd="0" parTransId="{B8103E53-9C4C-4469-A43F-C46BDB39196D}" sibTransId="{494FD1FD-4FD5-4830-99D1-F564451D7031}"/>
    <dgm:cxn modelId="{AD3FC905-0218-40B7-96CB-11A3CA954961}" type="presOf" srcId="{8CBA2C8A-283B-4F49-B310-B33134A3C04F}" destId="{635B33C1-0B22-47C4-83FC-0F6657A1B95F}" srcOrd="1" destOrd="0" presId="urn:microsoft.com/office/officeart/2005/8/layout/chart3"/>
    <dgm:cxn modelId="{BA83EC0B-62C0-4CC3-8973-A343402FBBF5}" type="presOf" srcId="{CC614A98-4F0D-48AB-B23A-70171C4A4C34}" destId="{103585A4-E0FD-45CE-9084-1E91451DA1C8}" srcOrd="0" destOrd="0" presId="urn:microsoft.com/office/officeart/2005/8/layout/chart3"/>
    <dgm:cxn modelId="{14485D5B-CB94-4922-82E9-DD4D9E9FAFEE}" type="presOf" srcId="{8CBA2C8A-283B-4F49-B310-B33134A3C04F}" destId="{851E0515-F140-47E0-9303-FF61EBA67715}" srcOrd="0" destOrd="0" presId="urn:microsoft.com/office/officeart/2005/8/layout/chart3"/>
    <dgm:cxn modelId="{B7E72643-3414-4C70-A5BE-57AF12BDD988}" type="presOf" srcId="{FE3AE1BC-13CB-4484-ADA0-DCD7401C9306}" destId="{47E30391-32A4-40BE-A1AD-6241BA703054}" srcOrd="1" destOrd="0" presId="urn:microsoft.com/office/officeart/2005/8/layout/chart3"/>
    <dgm:cxn modelId="{02E3D345-8225-4417-80C0-CC91007478F5}" type="presOf" srcId="{F0312992-9EF2-4F1A-BDBF-2FFF96478EE3}" destId="{66B4EF76-F420-43C4-AD4D-FA32E4103EBB}" srcOrd="0" destOrd="0" presId="urn:microsoft.com/office/officeart/2005/8/layout/chart3"/>
    <dgm:cxn modelId="{CE57834E-3ADB-4CC6-BF9E-2D7904E6ED91}" srcId="{CC614A98-4F0D-48AB-B23A-70171C4A4C34}" destId="{FE3AE1BC-13CB-4484-ADA0-DCD7401C9306}" srcOrd="1" destOrd="0" parTransId="{79500A35-8EC9-4B89-A640-3933212D4555}" sibTransId="{C46DA0EC-C8EA-44C9-A49E-3EBCF9AAF727}"/>
    <dgm:cxn modelId="{09EF2BAB-8214-4030-9A60-DF205A1A8871}" type="presOf" srcId="{F0312992-9EF2-4F1A-BDBF-2FFF96478EE3}" destId="{3680B369-5AE2-4939-BEB1-535FC46BF035}" srcOrd="1" destOrd="0" presId="urn:microsoft.com/office/officeart/2005/8/layout/chart3"/>
    <dgm:cxn modelId="{73B3BEB4-9F14-4B48-8E37-D9C5E07C93A3}" srcId="{CC614A98-4F0D-48AB-B23A-70171C4A4C34}" destId="{8CBA2C8A-283B-4F49-B310-B33134A3C04F}" srcOrd="0" destOrd="0" parTransId="{DCD199F6-A00D-4672-81B7-A209E218A763}" sibTransId="{0516EB31-592B-4937-A423-DB0A35E0A7EB}"/>
    <dgm:cxn modelId="{54570ED3-6086-4204-AFD6-B13EA34DD0C3}" type="presOf" srcId="{FE3AE1BC-13CB-4484-ADA0-DCD7401C9306}" destId="{AAD127DD-F6C7-4B66-94B0-CA550BF5F0FD}" srcOrd="0" destOrd="0" presId="urn:microsoft.com/office/officeart/2005/8/layout/chart3"/>
    <dgm:cxn modelId="{22EF0948-8C9F-492F-BD75-68E92AB358F9}" type="presParOf" srcId="{103585A4-E0FD-45CE-9084-1E91451DA1C8}" destId="{851E0515-F140-47E0-9303-FF61EBA67715}" srcOrd="0" destOrd="0" presId="urn:microsoft.com/office/officeart/2005/8/layout/chart3"/>
    <dgm:cxn modelId="{939CD697-2C2A-4D78-AD9F-80BEF0E69E64}" type="presParOf" srcId="{103585A4-E0FD-45CE-9084-1E91451DA1C8}" destId="{635B33C1-0B22-47C4-83FC-0F6657A1B95F}" srcOrd="1" destOrd="0" presId="urn:microsoft.com/office/officeart/2005/8/layout/chart3"/>
    <dgm:cxn modelId="{E0FFE0E9-0A33-40E6-8F10-ADE7A431843C}" type="presParOf" srcId="{103585A4-E0FD-45CE-9084-1E91451DA1C8}" destId="{AAD127DD-F6C7-4B66-94B0-CA550BF5F0FD}" srcOrd="2" destOrd="0" presId="urn:microsoft.com/office/officeart/2005/8/layout/chart3"/>
    <dgm:cxn modelId="{E4DA42FE-176E-4EE7-85F0-1E63AC0AABD5}" type="presParOf" srcId="{103585A4-E0FD-45CE-9084-1E91451DA1C8}" destId="{47E30391-32A4-40BE-A1AD-6241BA703054}" srcOrd="3" destOrd="0" presId="urn:microsoft.com/office/officeart/2005/8/layout/chart3"/>
    <dgm:cxn modelId="{D792153A-B2D9-4385-BB41-113F3D7FFDD0}" type="presParOf" srcId="{103585A4-E0FD-45CE-9084-1E91451DA1C8}" destId="{66B4EF76-F420-43C4-AD4D-FA32E4103EBB}" srcOrd="4" destOrd="0" presId="urn:microsoft.com/office/officeart/2005/8/layout/chart3"/>
    <dgm:cxn modelId="{D93C9B82-3D77-4799-AE6B-1199AA9BE34D}" type="presParOf" srcId="{103585A4-E0FD-45CE-9084-1E91451DA1C8}" destId="{3680B369-5AE2-4939-BEB1-535FC46BF035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E0515-F140-47E0-9303-FF61EBA67715}">
      <dsp:nvSpPr>
        <dsp:cNvPr id="0" name=""/>
        <dsp:cNvSpPr/>
      </dsp:nvSpPr>
      <dsp:spPr>
        <a:xfrm>
          <a:off x="1247800" y="378678"/>
          <a:ext cx="3413760" cy="341376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Atem-techniken</a:t>
          </a:r>
        </a:p>
      </dsp:txBody>
      <dsp:txXfrm>
        <a:off x="3103829" y="1008598"/>
        <a:ext cx="1158240" cy="1137920"/>
      </dsp:txXfrm>
    </dsp:sp>
    <dsp:sp modelId="{AAD127DD-F6C7-4B66-94B0-CA550BF5F0FD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Mental-techniken</a:t>
          </a:r>
        </a:p>
      </dsp:txBody>
      <dsp:txXfrm>
        <a:off x="2187854" y="2529840"/>
        <a:ext cx="1544320" cy="1056640"/>
      </dsp:txXfrm>
    </dsp:sp>
    <dsp:sp modelId="{66B4EF76-F420-43C4-AD4D-FA32E4103EBB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chemeClr val="bg1"/>
              </a:solidFill>
            </a:rPr>
            <a:t>Bilaterale Körper-techniken</a:t>
          </a:r>
        </a:p>
      </dsp:txBody>
      <dsp:txXfrm>
        <a:off x="1618894" y="1046480"/>
        <a:ext cx="1158240" cy="1137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E0515-F140-47E0-9303-FF61EBA67715}">
      <dsp:nvSpPr>
        <dsp:cNvPr id="0" name=""/>
        <dsp:cNvSpPr/>
      </dsp:nvSpPr>
      <dsp:spPr>
        <a:xfrm>
          <a:off x="97050" y="256249"/>
          <a:ext cx="1429281" cy="1429281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Atem-techniken</a:t>
          </a:r>
        </a:p>
      </dsp:txBody>
      <dsp:txXfrm>
        <a:off x="874137" y="519985"/>
        <a:ext cx="484934" cy="476427"/>
      </dsp:txXfrm>
    </dsp:sp>
    <dsp:sp modelId="{AAD127DD-F6C7-4B66-94B0-CA550BF5F0FD}">
      <dsp:nvSpPr>
        <dsp:cNvPr id="0" name=""/>
        <dsp:cNvSpPr/>
      </dsp:nvSpPr>
      <dsp:spPr>
        <a:xfrm>
          <a:off x="99283" y="255094"/>
          <a:ext cx="1429281" cy="1429281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Mental-techniken</a:t>
          </a:r>
        </a:p>
      </dsp:txBody>
      <dsp:txXfrm>
        <a:off x="490634" y="1156902"/>
        <a:ext cx="646579" cy="442396"/>
      </dsp:txXfrm>
    </dsp:sp>
    <dsp:sp modelId="{66B4EF76-F420-43C4-AD4D-FA32E4103EBB}">
      <dsp:nvSpPr>
        <dsp:cNvPr id="0" name=""/>
        <dsp:cNvSpPr/>
      </dsp:nvSpPr>
      <dsp:spPr>
        <a:xfrm>
          <a:off x="99283" y="255094"/>
          <a:ext cx="1429281" cy="1429281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b="1" kern="1200" dirty="0">
              <a:solidFill>
                <a:srgbClr val="FFC000"/>
              </a:solidFill>
            </a:rPr>
            <a:t>Bilaterale Körper-techniken</a:t>
          </a:r>
        </a:p>
      </dsp:txBody>
      <dsp:txXfrm>
        <a:off x="252421" y="535846"/>
        <a:ext cx="484934" cy="4764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E0515-F140-47E0-9303-FF61EBA67715}">
      <dsp:nvSpPr>
        <dsp:cNvPr id="0" name=""/>
        <dsp:cNvSpPr/>
      </dsp:nvSpPr>
      <dsp:spPr>
        <a:xfrm>
          <a:off x="1247800" y="378678"/>
          <a:ext cx="3413760" cy="3413760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>
              <a:solidFill>
                <a:srgbClr val="FFC000"/>
              </a:solidFill>
            </a:rPr>
            <a:t>Atem-techniken</a:t>
          </a:r>
        </a:p>
      </dsp:txBody>
      <dsp:txXfrm>
        <a:off x="3103829" y="1008598"/>
        <a:ext cx="1158240" cy="1137920"/>
      </dsp:txXfrm>
    </dsp:sp>
    <dsp:sp modelId="{AAD127DD-F6C7-4B66-94B0-CA550BF5F0FD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Mental-techniken</a:t>
          </a:r>
        </a:p>
      </dsp:txBody>
      <dsp:txXfrm>
        <a:off x="2187854" y="2529840"/>
        <a:ext cx="1544320" cy="1056640"/>
      </dsp:txXfrm>
    </dsp:sp>
    <dsp:sp modelId="{66B4EF76-F420-43C4-AD4D-FA32E4103EBB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>
              <a:solidFill>
                <a:schemeClr val="bg1"/>
              </a:solidFill>
            </a:rPr>
            <a:t>Bilaterale Körper-techniken</a:t>
          </a:r>
        </a:p>
      </dsp:txBody>
      <dsp:txXfrm>
        <a:off x="1618894" y="1046480"/>
        <a:ext cx="1158240" cy="11379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E0515-F140-47E0-9303-FF61EBA67715}">
      <dsp:nvSpPr>
        <dsp:cNvPr id="0" name=""/>
        <dsp:cNvSpPr/>
      </dsp:nvSpPr>
      <dsp:spPr>
        <a:xfrm>
          <a:off x="612784" y="128952"/>
          <a:ext cx="1162499" cy="1162499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700" b="1" kern="1200" dirty="0">
              <a:solidFill>
                <a:srgbClr val="FFC000"/>
              </a:solidFill>
            </a:rPr>
            <a:t>Atem-techniken</a:t>
          </a:r>
        </a:p>
      </dsp:txBody>
      <dsp:txXfrm>
        <a:off x="1244824" y="343461"/>
        <a:ext cx="394419" cy="387499"/>
      </dsp:txXfrm>
    </dsp:sp>
    <dsp:sp modelId="{AAD127DD-F6C7-4B66-94B0-CA550BF5F0FD}">
      <dsp:nvSpPr>
        <dsp:cNvPr id="0" name=""/>
        <dsp:cNvSpPr/>
      </dsp:nvSpPr>
      <dsp:spPr>
        <a:xfrm>
          <a:off x="614601" y="128013"/>
          <a:ext cx="1162499" cy="1162499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700" kern="1200" dirty="0"/>
            <a:t>Mental-techniken</a:t>
          </a:r>
        </a:p>
      </dsp:txBody>
      <dsp:txXfrm>
        <a:off x="932904" y="861495"/>
        <a:ext cx="525892" cy="359821"/>
      </dsp:txXfrm>
    </dsp:sp>
    <dsp:sp modelId="{66B4EF76-F420-43C4-AD4D-FA32E4103EBB}">
      <dsp:nvSpPr>
        <dsp:cNvPr id="0" name=""/>
        <dsp:cNvSpPr/>
      </dsp:nvSpPr>
      <dsp:spPr>
        <a:xfrm>
          <a:off x="614601" y="128013"/>
          <a:ext cx="1162499" cy="1162499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700" b="0" kern="1200" dirty="0">
              <a:solidFill>
                <a:schemeClr val="bg1"/>
              </a:solidFill>
            </a:rPr>
            <a:t>Bilaterale Körper-techniken</a:t>
          </a:r>
        </a:p>
      </dsp:txBody>
      <dsp:txXfrm>
        <a:off x="739154" y="356361"/>
        <a:ext cx="394419" cy="3874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E0515-F140-47E0-9303-FF61EBA67715}">
      <dsp:nvSpPr>
        <dsp:cNvPr id="0" name=""/>
        <dsp:cNvSpPr/>
      </dsp:nvSpPr>
      <dsp:spPr>
        <a:xfrm>
          <a:off x="620264" y="222887"/>
          <a:ext cx="2009313" cy="2009313"/>
        </a:xfrm>
        <a:prstGeom prst="pie">
          <a:avLst>
            <a:gd name="adj1" fmla="val 16200000"/>
            <a:gd name="adj2" fmla="val 1800000"/>
          </a:avLst>
        </a:prstGeom>
        <a:solidFill>
          <a:schemeClr val="accen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1" kern="1200" dirty="0">
              <a:solidFill>
                <a:schemeClr val="bg1"/>
              </a:solidFill>
            </a:rPr>
            <a:t>Atem-techniken</a:t>
          </a:r>
        </a:p>
      </dsp:txBody>
      <dsp:txXfrm>
        <a:off x="1712708" y="593653"/>
        <a:ext cx="681731" cy="669771"/>
      </dsp:txXfrm>
    </dsp:sp>
    <dsp:sp modelId="{AAD127DD-F6C7-4B66-94B0-CA550BF5F0FD}">
      <dsp:nvSpPr>
        <dsp:cNvPr id="0" name=""/>
        <dsp:cNvSpPr/>
      </dsp:nvSpPr>
      <dsp:spPr>
        <a:xfrm>
          <a:off x="623403" y="221263"/>
          <a:ext cx="2009313" cy="2009313"/>
        </a:xfrm>
        <a:prstGeom prst="pie">
          <a:avLst>
            <a:gd name="adj1" fmla="val 1800000"/>
            <a:gd name="adj2" fmla="val 9000000"/>
          </a:avLst>
        </a:prstGeom>
        <a:solidFill>
          <a:schemeClr val="bg1">
            <a:lumMod val="85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kern="1200" dirty="0">
              <a:solidFill>
                <a:schemeClr val="accent1"/>
              </a:solidFill>
            </a:rPr>
            <a:t>Mentaltechniken</a:t>
          </a:r>
        </a:p>
      </dsp:txBody>
      <dsp:txXfrm>
        <a:off x="1173572" y="1489044"/>
        <a:ext cx="908975" cy="621930"/>
      </dsp:txXfrm>
    </dsp:sp>
    <dsp:sp modelId="{66B4EF76-F420-43C4-AD4D-FA32E4103EBB}">
      <dsp:nvSpPr>
        <dsp:cNvPr id="0" name=""/>
        <dsp:cNvSpPr/>
      </dsp:nvSpPr>
      <dsp:spPr>
        <a:xfrm>
          <a:off x="623403" y="221263"/>
          <a:ext cx="2009313" cy="2009313"/>
        </a:xfrm>
        <a:prstGeom prst="pie">
          <a:avLst>
            <a:gd name="adj1" fmla="val 9000000"/>
            <a:gd name="adj2" fmla="val 16200000"/>
          </a:avLst>
        </a:prstGeom>
        <a:solidFill>
          <a:srgbClr val="D9D9D9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000" b="0" kern="1200" dirty="0">
              <a:solidFill>
                <a:schemeClr val="accent1"/>
              </a:solidFill>
            </a:rPr>
            <a:t>Bilaterale Körper-techniken</a:t>
          </a:r>
        </a:p>
      </dsp:txBody>
      <dsp:txXfrm>
        <a:off x="838687" y="615950"/>
        <a:ext cx="681731" cy="6697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86E3104-76D5-4F6C-81CB-BAEF4AE96695}" type="datetimeFigureOut">
              <a:rPr lang="de-DE"/>
              <a:pPr>
                <a:defRPr/>
              </a:pPr>
              <a:t>29.07.2026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FF3DD85-F4A9-4E1E-94AD-74D968A9EEB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83807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EC77DD8-F042-4E51-9B18-3CA594EE2AC4}" type="datetimeFigureOut">
              <a:rPr lang="de-DE"/>
              <a:pPr>
                <a:defRPr/>
              </a:pPr>
              <a:t>29.07.2026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4E522C3-9B54-44DB-B911-FFD6F3BE295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66610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dirty="0"/>
          </a:p>
        </p:txBody>
      </p:sp>
      <p:sp>
        <p:nvSpPr>
          <p:cNvPr id="819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166B056-319C-4983-B83A-1D42D5E8C748}" type="slidenum">
              <a:rPr lang="de-DE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3843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Auswertung: Was erleben sie beim anleiten? Was bewährt sich? Was fällt schwer? Was fehlt (Ihnen) noch, um sich beim Anleiten sicher zu fühlen?</a:t>
            </a:r>
          </a:p>
          <a:p>
            <a:r>
              <a:rPr lang="de-DE" dirty="0"/>
              <a:t>(„imaginäres Saalmikro“: Wer möchte etwas im Plenum teilen?)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6271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Wir werden Atemtechniken, Anwendung und Settings (Szenarien) im Multiplikatoren-Seminar vertiefen! </a:t>
            </a:r>
          </a:p>
          <a:p>
            <a:r>
              <a:rPr lang="de-DE" dirty="0"/>
              <a:t>Atemtechniken stehen jetzt/vorerst noch nicht im Fokus der Multiplikation/Implementierung.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5209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2811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dirty="0"/>
          </a:p>
        </p:txBody>
      </p:sp>
      <p:sp>
        <p:nvSpPr>
          <p:cNvPr id="819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166B056-319C-4983-B83A-1D42D5E8C748}" type="slidenum">
              <a:rPr lang="de-DE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4784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5345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Prof. Buchmann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8972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Elemente nacheinander einzeln (Selbstwahrnehmung, Selbstregulation, Hilfe holen, SW, S&amp;B und Kompass als letztes Element) – Kajüte von Anfang an sichtbar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0545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62643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3294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996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6971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Manuel Neuer vor dem Elfmeter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E522C3-9B54-44DB-B911-FFD6F3BE2952}" type="slidenum">
              <a:rPr lang="de-DE" smtClean="0"/>
              <a:pPr>
                <a:defRPr/>
              </a:pPr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6019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98425"/>
            <a:ext cx="2555875" cy="809625"/>
          </a:xfrm>
          <a:prstGeom prst="rect">
            <a:avLst/>
          </a:prstGeom>
          <a:solidFill>
            <a:srgbClr val="0064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dirty="0"/>
          </a:p>
        </p:txBody>
      </p:sp>
      <p:pic>
        <p:nvPicPr>
          <p:cNvPr id="5" name="Grafik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2238375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918000" y="1059582"/>
            <a:ext cx="7326000" cy="1296144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/>
          </p:nvPr>
        </p:nvSpPr>
        <p:spPr>
          <a:xfrm>
            <a:off x="918000" y="4179600"/>
            <a:ext cx="7326000" cy="8416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4969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3" descr="Roter Farbverlauf mit dem Signet der BA." title="Headergrafik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" y="67236"/>
            <a:ext cx="9077042" cy="252766"/>
          </a:xfrm>
          <a:prstGeom prst="rect">
            <a:avLst/>
          </a:prstGeom>
        </p:spPr>
      </p:pic>
      <p:sp>
        <p:nvSpPr>
          <p:cNvPr id="14" name="Textplatzhalter 5" descr="Platzhalter für Thema/Version/Datum." title="Platzhalter Textfeld"/>
          <p:cNvSpPr>
            <a:spLocks noGrp="1"/>
          </p:cNvSpPr>
          <p:nvPr>
            <p:ph type="body" sz="quarter" idx="14" hasCustomPrompt="1"/>
          </p:nvPr>
        </p:nvSpPr>
        <p:spPr>
          <a:xfrm>
            <a:off x="268950" y="102198"/>
            <a:ext cx="8068482" cy="18462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121">
                <a:solidFill>
                  <a:schemeClr val="bg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Optional: Thema / Version / Datum</a:t>
            </a:r>
          </a:p>
        </p:txBody>
      </p:sp>
      <p:sp>
        <p:nvSpPr>
          <p:cNvPr id="24" name="Bildplatzhalter 31" descr="Platzhalter für ein Bild." title="Bildplatzhalter"/>
          <p:cNvSpPr>
            <a:spLocks noGrp="1"/>
          </p:cNvSpPr>
          <p:nvPr>
            <p:ph type="pic" sz="quarter" idx="11" hasCustomPrompt="1"/>
          </p:nvPr>
        </p:nvSpPr>
        <p:spPr>
          <a:xfrm>
            <a:off x="67237" y="341556"/>
            <a:ext cx="9077043" cy="4208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Bild einfügen</a:t>
            </a:r>
          </a:p>
          <a:p>
            <a:endParaRPr lang="de-DE" dirty="0"/>
          </a:p>
        </p:txBody>
      </p:sp>
      <p:sp>
        <p:nvSpPr>
          <p:cNvPr id="26" name="Titel 6" descr="Platzhalter für den Folientitel." title="Titelplatzhalter"/>
          <p:cNvSpPr>
            <a:spLocks noGrp="1"/>
          </p:cNvSpPr>
          <p:nvPr>
            <p:ph type="title" hasCustomPrompt="1"/>
          </p:nvPr>
        </p:nvSpPr>
        <p:spPr>
          <a:xfrm>
            <a:off x="67237" y="1481869"/>
            <a:ext cx="3092918" cy="1742868"/>
          </a:xfrm>
          <a:prstGeom prst="round1Rect">
            <a:avLst>
              <a:gd name="adj" fmla="val 13747"/>
            </a:avLst>
          </a:prstGeom>
          <a:solidFill>
            <a:schemeClr val="bg1">
              <a:alpha val="75000"/>
            </a:schemeClr>
          </a:solidFill>
        </p:spPr>
        <p:txBody>
          <a:bodyPr wrap="square" lIns="270000" tIns="180000" rIns="270000" bIns="180000" anchor="t" anchorCtr="0">
            <a:spAutoFit/>
          </a:bodyPr>
          <a:lstStyle>
            <a:lvl1pPr marL="0" marR="0" indent="0" algn="l" defTabSz="6831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41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Hier steht der Titel Ihrer Präsentation. In drei Zeilen</a:t>
            </a:r>
          </a:p>
        </p:txBody>
      </p:sp>
      <p:sp>
        <p:nvSpPr>
          <p:cNvPr id="27" name="Textplatzhalter 2" descr="Platzhalter für eine Subheadline." title="Subheadlineplatzhalter"/>
          <p:cNvSpPr>
            <a:spLocks noGrp="1"/>
          </p:cNvSpPr>
          <p:nvPr>
            <p:ph type="body" sz="quarter" idx="16" hasCustomPrompt="1"/>
          </p:nvPr>
        </p:nvSpPr>
        <p:spPr>
          <a:xfrm>
            <a:off x="67237" y="2788925"/>
            <a:ext cx="3092918" cy="66842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lIns="270000" tIns="72000" rIns="270000" bIns="180000">
            <a:spAutoFit/>
          </a:bodyPr>
          <a:lstStyle>
            <a:lvl1pPr marL="0" indent="0">
              <a:buNone/>
              <a:defRPr sz="1345" baseline="0"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nutzbar für zusätzliche Informationen.</a:t>
            </a:r>
          </a:p>
        </p:txBody>
      </p:sp>
      <p:sp>
        <p:nvSpPr>
          <p:cNvPr id="30" name="Bildplatzhalter 28" descr="Dienststellenlogo." title="Dienststellenlogo"/>
          <p:cNvSpPr>
            <a:spLocks noGrp="1"/>
          </p:cNvSpPr>
          <p:nvPr>
            <p:ph type="pic" sz="quarter" idx="18" hasCustomPrompt="1"/>
          </p:nvPr>
        </p:nvSpPr>
        <p:spPr>
          <a:xfrm>
            <a:off x="67237" y="4636362"/>
            <a:ext cx="1164551" cy="441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Agenturlogo einfügen</a:t>
            </a:r>
          </a:p>
        </p:txBody>
      </p:sp>
    </p:spTree>
    <p:extLst>
      <p:ext uri="{BB962C8B-B14F-4D97-AF65-F5344CB8AC3E}">
        <p14:creationId xmlns:p14="http://schemas.microsoft.com/office/powerpoint/2010/main" val="398593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- In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3" descr="Roter Farbverlauf mit dem Signet der BA." title="Headergrafik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" y="67236"/>
            <a:ext cx="9077042" cy="252766"/>
          </a:xfrm>
          <a:prstGeom prst="rect">
            <a:avLst/>
          </a:prstGeom>
        </p:spPr>
      </p:pic>
      <p:sp>
        <p:nvSpPr>
          <p:cNvPr id="10" name="Textplatzhalter 5" descr="Platzhalter für Thema/Version/Datum." title="Platzhalter Textfeld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9" y="102051"/>
            <a:ext cx="7396109" cy="18462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121">
                <a:solidFill>
                  <a:schemeClr val="bg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Optional: Thema / Version / Datum</a:t>
            </a:r>
          </a:p>
        </p:txBody>
      </p:sp>
      <p:sp>
        <p:nvSpPr>
          <p:cNvPr id="8" name="Rechteck 7" descr="Grauer Farbverlauf" title="Hintergrundfläche"/>
          <p:cNvSpPr/>
          <p:nvPr userDrawn="1"/>
        </p:nvSpPr>
        <p:spPr>
          <a:xfrm>
            <a:off x="8151857" y="109797"/>
            <a:ext cx="882154" cy="1721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97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095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311" tIns="34156" rIns="68311" bIns="341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9" name="Textfeld 8" descr="Intern" title="Textfeld"/>
          <p:cNvSpPr txBox="1"/>
          <p:nvPr userDrawn="1"/>
        </p:nvSpPr>
        <p:spPr>
          <a:xfrm>
            <a:off x="8151857" y="80447"/>
            <a:ext cx="938633" cy="253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46" b="1" spc="224" baseline="0" dirty="0">
                <a:solidFill>
                  <a:schemeClr val="tx2"/>
                </a:solidFill>
              </a:rPr>
              <a:t>INTERN</a:t>
            </a:r>
          </a:p>
        </p:txBody>
      </p:sp>
      <p:sp>
        <p:nvSpPr>
          <p:cNvPr id="24" name="Bildplatzhalter 31" descr="Platzhalter für ein Bild." title="Bildplatzhalter"/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7237" y="341556"/>
            <a:ext cx="9077043" cy="4208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Bild einfügen</a:t>
            </a:r>
          </a:p>
          <a:p>
            <a:endParaRPr lang="de-DE" dirty="0"/>
          </a:p>
        </p:txBody>
      </p:sp>
      <p:sp>
        <p:nvSpPr>
          <p:cNvPr id="26" name="Titel 6" descr="Platzhalter für den Folientitel." title="Titelplatzhalter"/>
          <p:cNvSpPr>
            <a:spLocks noGrp="1"/>
          </p:cNvSpPr>
          <p:nvPr userDrawn="1">
            <p:ph type="title" hasCustomPrompt="1"/>
          </p:nvPr>
        </p:nvSpPr>
        <p:spPr>
          <a:xfrm>
            <a:off x="67237" y="1481869"/>
            <a:ext cx="3092918" cy="1742868"/>
          </a:xfrm>
          <a:prstGeom prst="round1Rect">
            <a:avLst>
              <a:gd name="adj" fmla="val 13747"/>
            </a:avLst>
          </a:prstGeom>
          <a:solidFill>
            <a:schemeClr val="bg1">
              <a:alpha val="75000"/>
            </a:schemeClr>
          </a:solidFill>
        </p:spPr>
        <p:txBody>
          <a:bodyPr wrap="square" lIns="270000" tIns="180000" rIns="270000" bIns="180000" anchor="t" anchorCtr="0">
            <a:spAutoFit/>
          </a:bodyPr>
          <a:lstStyle>
            <a:lvl1pPr marL="0" marR="0" indent="0" algn="l" defTabSz="6831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41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Hier steht der Titel Ihrer Präsentation. In drei Zeilen</a:t>
            </a:r>
          </a:p>
        </p:txBody>
      </p:sp>
      <p:sp>
        <p:nvSpPr>
          <p:cNvPr id="27" name="Textplatzhalter 2" descr="Platzhalter für eine Subheadline." title="Subheadlineplatzhalter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7237" y="2788925"/>
            <a:ext cx="3092918" cy="66842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lIns="270000" tIns="72000" rIns="270000" bIns="180000">
            <a:spAutoFit/>
          </a:bodyPr>
          <a:lstStyle>
            <a:lvl1pPr marL="0" indent="0">
              <a:buNone/>
              <a:defRPr sz="1345" baseline="0"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nutzbar für zusätzliche Informationen.</a:t>
            </a:r>
          </a:p>
        </p:txBody>
      </p:sp>
      <p:sp>
        <p:nvSpPr>
          <p:cNvPr id="30" name="Bildplatzhalter 28" descr="Dienststellenlogo." title="Dienststellenlogo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67238" y="4636350"/>
            <a:ext cx="1164551" cy="441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Agenturlogo einfügen</a:t>
            </a:r>
          </a:p>
        </p:txBody>
      </p:sp>
    </p:spTree>
    <p:extLst>
      <p:ext uri="{BB962C8B-B14F-4D97-AF65-F5344CB8AC3E}">
        <p14:creationId xmlns:p14="http://schemas.microsoft.com/office/powerpoint/2010/main" val="843977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- Vertraul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3" descr="Roter Farbverlauf mit dem Signet der BA." title="Headergrafik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" y="67236"/>
            <a:ext cx="9077042" cy="252766"/>
          </a:xfrm>
          <a:prstGeom prst="rect">
            <a:avLst/>
          </a:prstGeom>
        </p:spPr>
      </p:pic>
      <p:sp>
        <p:nvSpPr>
          <p:cNvPr id="15" name="Textplatzhalter 5" descr="Platzhalter für Thema/Version/Datum." title="Platzhalter Textfeld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9" y="102051"/>
            <a:ext cx="6912000" cy="184623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121">
                <a:solidFill>
                  <a:schemeClr val="bg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Optional: Thema / Version / Datum</a:t>
            </a:r>
          </a:p>
        </p:txBody>
      </p:sp>
      <p:sp>
        <p:nvSpPr>
          <p:cNvPr id="13" name="Rechteck 12" descr="Grauer Farbverlauf" title="Hintergrundfläche"/>
          <p:cNvSpPr/>
          <p:nvPr userDrawn="1"/>
        </p:nvSpPr>
        <p:spPr>
          <a:xfrm>
            <a:off x="7603863" y="109797"/>
            <a:ext cx="1433500" cy="17213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97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095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311" tIns="34156" rIns="68311" bIns="341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7" dirty="0"/>
          </a:p>
        </p:txBody>
      </p:sp>
      <p:sp>
        <p:nvSpPr>
          <p:cNvPr id="14" name="Textfeld 13" descr="Vertraulich" title="Textfeld"/>
          <p:cNvSpPr txBox="1"/>
          <p:nvPr userDrawn="1"/>
        </p:nvSpPr>
        <p:spPr>
          <a:xfrm>
            <a:off x="7557479" y="80447"/>
            <a:ext cx="1530322" cy="253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46" b="1" spc="224" baseline="0" dirty="0">
                <a:solidFill>
                  <a:schemeClr val="tx2"/>
                </a:solidFill>
              </a:rPr>
              <a:t>VERTRAULICH</a:t>
            </a:r>
          </a:p>
        </p:txBody>
      </p:sp>
      <p:sp>
        <p:nvSpPr>
          <p:cNvPr id="24" name="Bildplatzhalter 31" descr="Platzhalter für ein Bild." title="Bildplatzhalter"/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7237" y="341556"/>
            <a:ext cx="9077043" cy="4208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Bild einfügen</a:t>
            </a:r>
          </a:p>
          <a:p>
            <a:endParaRPr lang="de-DE" dirty="0"/>
          </a:p>
        </p:txBody>
      </p:sp>
      <p:sp>
        <p:nvSpPr>
          <p:cNvPr id="26" name="Titel 6" descr="Platzhalter für den Folientitel." title="Titelplatzhalter"/>
          <p:cNvSpPr>
            <a:spLocks noGrp="1"/>
          </p:cNvSpPr>
          <p:nvPr userDrawn="1">
            <p:ph type="title" hasCustomPrompt="1"/>
          </p:nvPr>
        </p:nvSpPr>
        <p:spPr>
          <a:xfrm>
            <a:off x="67237" y="1481869"/>
            <a:ext cx="3092918" cy="1742868"/>
          </a:xfrm>
          <a:prstGeom prst="round1Rect">
            <a:avLst>
              <a:gd name="adj" fmla="val 13747"/>
            </a:avLst>
          </a:prstGeom>
          <a:solidFill>
            <a:schemeClr val="bg1">
              <a:alpha val="75000"/>
            </a:schemeClr>
          </a:solidFill>
        </p:spPr>
        <p:txBody>
          <a:bodyPr wrap="square" lIns="270000" tIns="180000" rIns="270000" bIns="180000" anchor="t" anchorCtr="0">
            <a:spAutoFit/>
          </a:bodyPr>
          <a:lstStyle>
            <a:lvl1pPr marL="0" marR="0" indent="0" algn="l" defTabSz="6831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41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Hier steht der Titel Ihrer Präsentation. In drei Zeilen</a:t>
            </a:r>
          </a:p>
        </p:txBody>
      </p:sp>
      <p:sp>
        <p:nvSpPr>
          <p:cNvPr id="27" name="Textplatzhalter 2" descr="Platzhalter für eine Subheadline." title="Subheadlineplatzhalter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7237" y="2788925"/>
            <a:ext cx="3092918" cy="66842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lIns="270000" tIns="72000" rIns="270000" bIns="180000">
            <a:spAutoFit/>
          </a:bodyPr>
          <a:lstStyle>
            <a:lvl1pPr marL="0" indent="0">
              <a:buNone/>
              <a:defRPr sz="1345" baseline="0"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nutzbar für zusätzliche Informationen.</a:t>
            </a:r>
          </a:p>
        </p:txBody>
      </p:sp>
      <p:sp>
        <p:nvSpPr>
          <p:cNvPr id="30" name="Bildplatzhalter 28" descr="Dienststellenlogo." title="Dienststellenlogo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67237" y="4636356"/>
            <a:ext cx="1164551" cy="441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Agenturlogo einfügen</a:t>
            </a:r>
          </a:p>
        </p:txBody>
      </p:sp>
    </p:spTree>
    <p:extLst>
      <p:ext uri="{BB962C8B-B14F-4D97-AF65-F5344CB8AC3E}">
        <p14:creationId xmlns:p14="http://schemas.microsoft.com/office/powerpoint/2010/main" val="908072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Roter Farbverlauf mit dem Signet der BA." title="Hintergrundgrafik"/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2" y="67429"/>
            <a:ext cx="9077043" cy="4480568"/>
          </a:xfrm>
          <a:prstGeom prst="rect">
            <a:avLst/>
          </a:prstGeom>
        </p:spPr>
      </p:pic>
      <p:sp>
        <p:nvSpPr>
          <p:cNvPr id="17" name="Textplatzhalter 5" descr="Platzhalter für Thema/Version/Datum." title="Textplatzhalter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8" y="286028"/>
            <a:ext cx="8471907" cy="184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121">
                <a:solidFill>
                  <a:schemeClr val="bg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Optional: Thema / Version / Datum</a:t>
            </a:r>
          </a:p>
        </p:txBody>
      </p:sp>
      <p:cxnSp>
        <p:nvCxnSpPr>
          <p:cNvPr id="18" name="Gerade Verbindung 17" descr="Weiße Linie" title="Linie"/>
          <p:cNvCxnSpPr/>
          <p:nvPr userDrawn="1"/>
        </p:nvCxnSpPr>
        <p:spPr>
          <a:xfrm>
            <a:off x="268950" y="486000"/>
            <a:ext cx="887802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el 6" descr="Platzhalter für den Folientitel." title="Titelplatzhalter"/>
          <p:cNvSpPr>
            <a:spLocks noGrp="1"/>
          </p:cNvSpPr>
          <p:nvPr>
            <p:ph type="title" hasCustomPrompt="1"/>
          </p:nvPr>
        </p:nvSpPr>
        <p:spPr>
          <a:xfrm>
            <a:off x="268948" y="702001"/>
            <a:ext cx="8471907" cy="729235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6831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41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der Titel Ihrer Präsentation. 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20" name="Textplatzhalter 5" descr="Platzhalter für eine Subheadline." title="Textplatzhalter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8" y="1512744"/>
            <a:ext cx="8471907" cy="3493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21" baseline="0">
                <a:solidFill>
                  <a:schemeClr val="bg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nutzbar für zusätzliche Informationen. </a:t>
            </a:r>
            <a:br>
              <a:rPr lang="de-DE" dirty="0"/>
            </a:br>
            <a:r>
              <a:rPr lang="de-DE" dirty="0"/>
              <a:t>Nicht mehr als zwei Zeilen.</a:t>
            </a:r>
          </a:p>
        </p:txBody>
      </p:sp>
      <p:sp>
        <p:nvSpPr>
          <p:cNvPr id="30" name="Bildplatzhalter 28" descr="Dienststellenlogo" title="Dienststellenlogo"/>
          <p:cNvSpPr>
            <a:spLocks noGrp="1"/>
          </p:cNvSpPr>
          <p:nvPr>
            <p:ph type="pic" sz="quarter" idx="18" hasCustomPrompt="1"/>
          </p:nvPr>
        </p:nvSpPr>
        <p:spPr>
          <a:xfrm>
            <a:off x="67237" y="4636356"/>
            <a:ext cx="1164551" cy="441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Agenturlogo einfügen</a:t>
            </a:r>
          </a:p>
        </p:txBody>
      </p:sp>
    </p:spTree>
    <p:extLst>
      <p:ext uri="{BB962C8B-B14F-4D97-AF65-F5344CB8AC3E}">
        <p14:creationId xmlns:p14="http://schemas.microsoft.com/office/powerpoint/2010/main" val="255234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- Schmaler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3" descr="Roter Farbverlauf mit dem Signet der BA." title="Headergrafik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51" y="67236"/>
            <a:ext cx="9077015" cy="252764"/>
          </a:xfrm>
          <a:prstGeom prst="rect">
            <a:avLst/>
          </a:prstGeom>
        </p:spPr>
      </p:pic>
      <p:sp>
        <p:nvSpPr>
          <p:cNvPr id="14" name="Textplatzhalter 5" descr="Platzhalter für Thema/Version/Datum." title="Platzhalter Textfeld"/>
          <p:cNvSpPr>
            <a:spLocks noGrp="1"/>
          </p:cNvSpPr>
          <p:nvPr>
            <p:ph type="body" sz="quarter" idx="14" hasCustomPrompt="1"/>
          </p:nvPr>
        </p:nvSpPr>
        <p:spPr>
          <a:xfrm>
            <a:off x="268949" y="102051"/>
            <a:ext cx="8337432" cy="1846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121">
                <a:solidFill>
                  <a:schemeClr val="bg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Optional: Thema / Version / Datum</a:t>
            </a:r>
          </a:p>
        </p:txBody>
      </p:sp>
      <p:sp>
        <p:nvSpPr>
          <p:cNvPr id="8" name="Titel 6" descr="Platzhalter für den Folientitel." title="Titelplatzhalter"/>
          <p:cNvSpPr>
            <a:spLocks noGrp="1"/>
          </p:cNvSpPr>
          <p:nvPr>
            <p:ph type="title" hasCustomPrompt="1"/>
          </p:nvPr>
        </p:nvSpPr>
        <p:spPr>
          <a:xfrm>
            <a:off x="268948" y="702001"/>
            <a:ext cx="8471907" cy="729235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68314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41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Hier steht der Titel Ihrer Präsentation. 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9" name="Textplatzhalter 5" descr="Platzhalter für eine Subheadline." title="Textplatzhalter"/>
          <p:cNvSpPr>
            <a:spLocks noGrp="1"/>
          </p:cNvSpPr>
          <p:nvPr>
            <p:ph type="body" sz="quarter" idx="15" hasCustomPrompt="1"/>
          </p:nvPr>
        </p:nvSpPr>
        <p:spPr>
          <a:xfrm>
            <a:off x="268948" y="1512744"/>
            <a:ext cx="8471907" cy="34930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21" baseline="0">
                <a:solidFill>
                  <a:schemeClr val="tx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nutzbar für zusätzliche Informationen. </a:t>
            </a:r>
            <a:br>
              <a:rPr lang="de-DE" dirty="0"/>
            </a:br>
            <a:r>
              <a:rPr lang="de-DE" dirty="0"/>
              <a:t>Nicht mehr als zwei Zeilen.</a:t>
            </a:r>
          </a:p>
        </p:txBody>
      </p:sp>
      <p:sp>
        <p:nvSpPr>
          <p:cNvPr id="30" name="Bildplatzhalter 28" descr="Dienststellenlogo." title="Dienststellenlogo"/>
          <p:cNvSpPr>
            <a:spLocks noGrp="1"/>
          </p:cNvSpPr>
          <p:nvPr>
            <p:ph type="pic" sz="quarter" idx="18" hasCustomPrompt="1"/>
          </p:nvPr>
        </p:nvSpPr>
        <p:spPr>
          <a:xfrm>
            <a:off x="67237" y="4636356"/>
            <a:ext cx="1164551" cy="441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Agenturlogo einfügen</a:t>
            </a:r>
          </a:p>
        </p:txBody>
      </p:sp>
    </p:spTree>
    <p:extLst>
      <p:ext uri="{BB962C8B-B14F-4D97-AF65-F5344CB8AC3E}">
        <p14:creationId xmlns:p14="http://schemas.microsoft.com/office/powerpoint/2010/main" val="2951575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Platzhalter für den Titel der Folie." title="Titelplatzhalter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Hier steht Ihre Botschaft</a:t>
            </a:r>
          </a:p>
        </p:txBody>
      </p:sp>
      <p:sp>
        <p:nvSpPr>
          <p:cNvPr id="3" name="Textplatzhalter 2" descr="Platzhalter für Text, Tabelle, Bild, Video, Diagramm, Grafik." title="Multi-Platzhalter"/>
          <p:cNvSpPr>
            <a:spLocks noGrp="1"/>
          </p:cNvSpPr>
          <p:nvPr>
            <p:ph idx="1" hasCustomPrompt="1"/>
          </p:nvPr>
        </p:nvSpPr>
        <p:spPr>
          <a:xfrm>
            <a:off x="441076" y="895576"/>
            <a:ext cx="8380464" cy="3837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baseline="0"/>
            </a:lvl1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3" descr="Platzhalter für das Thema und das Datum der Präsentation." title="Thema-/Datumsplatzhalter in der Fußzei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BeSOS I 31.07.2024 I Projektpräsentation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Foliennummernplatzhalter 4" descr="Seitenzahl der Folie." title="Seitenzahlplatzhalter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A8946A1F-0169-4AB6-AEFC-44545780F86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0342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Platzhalter für den Titel der Folie." title="Titelplatzhalter"/>
          <p:cNvSpPr>
            <a:spLocks noGrp="1"/>
          </p:cNvSpPr>
          <p:nvPr>
            <p:ph type="title" hasCustomPrompt="1"/>
          </p:nvPr>
        </p:nvSpPr>
        <p:spPr>
          <a:xfrm>
            <a:off x="441077" y="107999"/>
            <a:ext cx="8380464" cy="64293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/>
              <a:t>Hier steht Ihre Botschaft</a:t>
            </a:r>
          </a:p>
        </p:txBody>
      </p:sp>
      <p:sp>
        <p:nvSpPr>
          <p:cNvPr id="4" name="Inhaltsplatzhalter 2" descr="Platzhalter für Text, Tabelle, Bild, Video, Diagramm, Grafik." title="Multi-Platzhalter"/>
          <p:cNvSpPr>
            <a:spLocks noGrp="1"/>
          </p:cNvSpPr>
          <p:nvPr>
            <p:ph idx="1" hasCustomPrompt="1"/>
          </p:nvPr>
        </p:nvSpPr>
        <p:spPr>
          <a:xfrm>
            <a:off x="441076" y="895576"/>
            <a:ext cx="4114926" cy="38377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Inhaltsplatzhalter 2" descr="Platzhalter für Text, Tabelle, Bild, Video, Diagramm, Grafik." title="Multi-Platzhalter"/>
          <p:cNvSpPr>
            <a:spLocks noGrp="1"/>
          </p:cNvSpPr>
          <p:nvPr>
            <p:ph idx="12" hasCustomPrompt="1"/>
          </p:nvPr>
        </p:nvSpPr>
        <p:spPr>
          <a:xfrm>
            <a:off x="4706615" y="895576"/>
            <a:ext cx="4114926" cy="38377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Fußzeilenplatzhalter 2" descr="Platzhalter für das Thema und das Datum der Präsentation." title="Thema-/Datumsplatzhalter in der Fußzeile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BeSOS I 31.07.2024 I Projektpräsentation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5" descr="Seitenzahl der Folie" title="Seitenzahlplatzhalter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A8946A1F-0169-4AB6-AEFC-44545780F86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4839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tig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Platzhalter für den Titel der Folie." title="Titelplatzhalter"/>
          <p:cNvSpPr>
            <a:spLocks noGrp="1"/>
          </p:cNvSpPr>
          <p:nvPr>
            <p:ph type="title" hasCustomPrompt="1"/>
          </p:nvPr>
        </p:nvSpPr>
        <p:spPr>
          <a:xfrm>
            <a:off x="441077" y="107999"/>
            <a:ext cx="8380464" cy="64293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de-DE" dirty="0"/>
              <a:t>Hier steht Ihre Botschaft</a:t>
            </a:r>
          </a:p>
        </p:txBody>
      </p:sp>
      <p:sp>
        <p:nvSpPr>
          <p:cNvPr id="4" name="Inhaltsplatzhalter 2" descr="Platzhalter für Text, Tabelle, Bild, Video, Diagramm, Grafik." title="Multiplatzhalter"/>
          <p:cNvSpPr>
            <a:spLocks noGrp="1"/>
          </p:cNvSpPr>
          <p:nvPr>
            <p:ph idx="1" hasCustomPrompt="1"/>
          </p:nvPr>
        </p:nvSpPr>
        <p:spPr>
          <a:xfrm>
            <a:off x="441077" y="895576"/>
            <a:ext cx="4114926" cy="38377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Bildplatzhalter 4" descr="Platzhalter für ein Bild." title="Bildplatzhalter"/>
          <p:cNvSpPr>
            <a:spLocks noGrp="1"/>
          </p:cNvSpPr>
          <p:nvPr>
            <p:ph type="pic" sz="quarter" idx="12" hasCustomPrompt="1"/>
          </p:nvPr>
        </p:nvSpPr>
        <p:spPr>
          <a:xfrm>
            <a:off x="4706615" y="895576"/>
            <a:ext cx="4114926" cy="3835108"/>
          </a:xfrm>
        </p:spPr>
        <p:txBody>
          <a:bodyPr>
            <a:norm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3" name="Fußzeilenplatzhalter 2" descr="Platzhalter für das Thema und das Datum der Präsentation." title="Thema-/Datumsplatzhalter in der Fußzeile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BeSOS I 31.07.2024 I Projektpräsentation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Foliennummernplatzhalter 4" descr="Seitenzahl der Folie" title="Seitenzahlplatzhalter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A8946A1F-0169-4AB6-AEFC-44545780F86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9109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 descr="Platzhalter für ein Bild." title="Bildplatzhalter"/>
          <p:cNvSpPr>
            <a:spLocks noGrp="1"/>
          </p:cNvSpPr>
          <p:nvPr>
            <p:ph type="pic" sz="quarter" idx="12" hasCustomPrompt="1"/>
          </p:nvPr>
        </p:nvSpPr>
        <p:spPr>
          <a:xfrm>
            <a:off x="309292" y="774899"/>
            <a:ext cx="8834708" cy="41588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Bild einfügen</a:t>
            </a:r>
          </a:p>
        </p:txBody>
      </p:sp>
      <p:sp>
        <p:nvSpPr>
          <p:cNvPr id="2" name="Titel 1" descr="Platzhalter für den Titel der Folie." title="Titelplatzhalter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de-DE" dirty="0"/>
              <a:t>Hier steht Ihre Botschaft</a:t>
            </a:r>
          </a:p>
        </p:txBody>
      </p:sp>
      <p:sp>
        <p:nvSpPr>
          <p:cNvPr id="6" name="Fußzeilenplatzhalter 5" descr="Platzhalter für das Thema und das Datum der Präsentation." title="Thema-/Datumsplatzhalter in der Fußzeile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BeSOS I 31.07.2024 I Projektpräsentation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oliennummernplatzhalter 6" descr="Seitenzahl der Folie." title="Seitenzahlplatzhalter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A8946A1F-0169-4AB6-AEFC-44545780F86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8300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Roter Farbverlauf." title="Hintergrund"/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" y="4036500"/>
            <a:ext cx="9077043" cy="1107000"/>
          </a:xfrm>
          <a:prstGeom prst="rect">
            <a:avLst/>
          </a:prstGeom>
        </p:spPr>
      </p:pic>
      <p:sp>
        <p:nvSpPr>
          <p:cNvPr id="15" name="Titel 13" descr="Platzhalter für den Titel der Folie." title="Titelplatzhalter"/>
          <p:cNvSpPr>
            <a:spLocks noGrp="1"/>
          </p:cNvSpPr>
          <p:nvPr>
            <p:ph type="title" hasCustomPrompt="1"/>
          </p:nvPr>
        </p:nvSpPr>
        <p:spPr>
          <a:xfrm>
            <a:off x="441078" y="4121314"/>
            <a:ext cx="8229600" cy="6429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Ihre Kapitelheadline</a:t>
            </a:r>
            <a:br>
              <a:rPr lang="de-DE" dirty="0"/>
            </a:br>
            <a:r>
              <a:rPr lang="de-DE" dirty="0"/>
              <a:t>mit bis zu zwei </a:t>
            </a:r>
            <a:r>
              <a:rPr lang="de-DE" noProof="0" dirty="0"/>
              <a:t>Zeilen</a:t>
            </a:r>
            <a:endParaRPr lang="de-DE" dirty="0"/>
          </a:p>
        </p:txBody>
      </p:sp>
      <p:sp>
        <p:nvSpPr>
          <p:cNvPr id="12" name="Textplatzhalter 5" descr="Platzhalter für die Subheadline." title="Subheadlineplatzhalter"/>
          <p:cNvSpPr>
            <a:spLocks noGrp="1"/>
          </p:cNvSpPr>
          <p:nvPr>
            <p:ph type="body" sz="quarter" idx="18" hasCustomPrompt="1"/>
          </p:nvPr>
        </p:nvSpPr>
        <p:spPr>
          <a:xfrm>
            <a:off x="441077" y="4787414"/>
            <a:ext cx="8230072" cy="216024"/>
          </a:xfrm>
          <a:prstGeom prst="rect">
            <a:avLst/>
          </a:prstGeom>
        </p:spPr>
        <p:txBody>
          <a:bodyPr lIns="9000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21" baseline="0">
                <a:solidFill>
                  <a:schemeClr val="bg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nutzbar für zusätzliche Informationen.</a:t>
            </a:r>
          </a:p>
        </p:txBody>
      </p:sp>
      <p:sp>
        <p:nvSpPr>
          <p:cNvPr id="13" name="Bildplatzhalter 16" descr="Platzhalter für ein Bild." title="Bildplatzhalter"/>
          <p:cNvSpPr>
            <a:spLocks noGrp="1"/>
          </p:cNvSpPr>
          <p:nvPr>
            <p:ph type="pic" sz="quarter" idx="19" hasCustomPrompt="1"/>
          </p:nvPr>
        </p:nvSpPr>
        <p:spPr>
          <a:xfrm>
            <a:off x="67237" y="67500"/>
            <a:ext cx="9077043" cy="3969579"/>
          </a:xfrm>
          <a:prstGeom prst="snipRoundRect">
            <a:avLst>
              <a:gd name="adj1" fmla="val 4940"/>
              <a:gd name="adj2" fmla="val 0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897"/>
            </a:lvl1pPr>
          </a:lstStyle>
          <a:p>
            <a:r>
              <a:rPr lang="en-US" dirty="0" err="1"/>
              <a:t>Bild</a:t>
            </a:r>
            <a:r>
              <a:rPr lang="en-US" dirty="0"/>
              <a:t> </a:t>
            </a:r>
            <a:r>
              <a:rPr lang="en-US" dirty="0" err="1"/>
              <a:t>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357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92000" y="1491630"/>
            <a:ext cx="7704856" cy="295232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792000" y="790291"/>
            <a:ext cx="7704856" cy="630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2400" b="1">
                <a:solidFill>
                  <a:srgbClr val="92D50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496856" y="4659313"/>
            <a:ext cx="47728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1ABAF-EE42-4344-AF07-C65602A7FFE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Fußzeilenplatzhalter 1"/>
          <p:cNvSpPr>
            <a:spLocks noGrp="1"/>
          </p:cNvSpPr>
          <p:nvPr>
            <p:ph type="ftr" sz="quarter" idx="10"/>
          </p:nvPr>
        </p:nvSpPr>
        <p:spPr>
          <a:xfrm>
            <a:off x="792000" y="4783138"/>
            <a:ext cx="7704856" cy="3603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sv-SE"/>
              <a:t>BeSOS I 31.07.2024 I Projektpräsentation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2768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Roter Farbverlauf mit dem Signet der BA." title="Hintergrundgrafik"/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" y="67964"/>
            <a:ext cx="9077043" cy="5080093"/>
          </a:xfrm>
          <a:prstGeom prst="rect">
            <a:avLst/>
          </a:prstGeom>
        </p:spPr>
      </p:pic>
      <p:sp>
        <p:nvSpPr>
          <p:cNvPr id="7" name="Titel 6" descr="Platzhalter für den Titel der Folie." title="Titelplatzhalter"/>
          <p:cNvSpPr>
            <a:spLocks noGrp="1"/>
          </p:cNvSpPr>
          <p:nvPr>
            <p:ph type="title" hasCustomPrompt="1"/>
          </p:nvPr>
        </p:nvSpPr>
        <p:spPr>
          <a:xfrm>
            <a:off x="497556" y="2048774"/>
            <a:ext cx="8068482" cy="726547"/>
          </a:xfrm>
        </p:spPr>
        <p:txBody>
          <a:bodyPr lIns="0" tIns="0" rIns="0" bIns="0" anchor="t" anchorCtr="0">
            <a:noAutofit/>
          </a:bodyPr>
          <a:lstStyle>
            <a:lvl1pPr>
              <a:defRPr sz="2241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Ihre Kapitelheadline mit bis zu zwei Zeilen.</a:t>
            </a:r>
          </a:p>
        </p:txBody>
      </p:sp>
      <p:sp>
        <p:nvSpPr>
          <p:cNvPr id="8" name="Textplatzhalter 5" descr="Platzhalter für die Subheadline." title="Subheadlineplatzhalter"/>
          <p:cNvSpPr>
            <a:spLocks noGrp="1"/>
          </p:cNvSpPr>
          <p:nvPr>
            <p:ph type="body" sz="quarter" idx="15" hasCustomPrompt="1"/>
          </p:nvPr>
        </p:nvSpPr>
        <p:spPr>
          <a:xfrm>
            <a:off x="497557" y="2829634"/>
            <a:ext cx="8068482" cy="403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21" baseline="0">
                <a:solidFill>
                  <a:schemeClr val="bg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nutzbar für zusätzliche Informationen. </a:t>
            </a:r>
            <a:br>
              <a:rPr lang="de-DE" dirty="0"/>
            </a:br>
            <a:r>
              <a:rPr lang="de-DE" dirty="0"/>
              <a:t>Nicht mehr als zwei Zeilen.</a:t>
            </a:r>
          </a:p>
        </p:txBody>
      </p:sp>
    </p:spTree>
    <p:extLst>
      <p:ext uri="{BB962C8B-B14F-4D97-AF65-F5344CB8AC3E}">
        <p14:creationId xmlns:p14="http://schemas.microsoft.com/office/powerpoint/2010/main" val="2613867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nnfolie ohne Bild - Schmaler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3" descr="Roter Farbverlauf mit dem Signet der BA." title="Headergrafik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" y="67854"/>
            <a:ext cx="9077042" cy="252766"/>
          </a:xfrm>
          <a:prstGeom prst="rect">
            <a:avLst/>
          </a:prstGeom>
        </p:spPr>
      </p:pic>
      <p:sp>
        <p:nvSpPr>
          <p:cNvPr id="7" name="Titel 6" descr="Platzhalter für den Titel der Folie." title="Titelplatzhalter"/>
          <p:cNvSpPr>
            <a:spLocks noGrp="1"/>
          </p:cNvSpPr>
          <p:nvPr>
            <p:ph type="title" hasCustomPrompt="1"/>
          </p:nvPr>
        </p:nvSpPr>
        <p:spPr>
          <a:xfrm>
            <a:off x="497556" y="2048774"/>
            <a:ext cx="8068482" cy="726547"/>
          </a:xfrm>
        </p:spPr>
        <p:txBody>
          <a:bodyPr lIns="0" tIns="0" rIns="0" bIns="0" anchor="t" anchorCtr="0">
            <a:noAutofit/>
          </a:bodyPr>
          <a:lstStyle>
            <a:lvl1pPr>
              <a:defRPr sz="2241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Hier steht Ihre Kapitelheadline mit bis zu zwei Zeilen.</a:t>
            </a:r>
          </a:p>
        </p:txBody>
      </p:sp>
      <p:sp>
        <p:nvSpPr>
          <p:cNvPr id="8" name="Textplatzhalter 5" descr="Platzhalter für die Subheadline." title="Subheadlineplatzhalter"/>
          <p:cNvSpPr>
            <a:spLocks noGrp="1"/>
          </p:cNvSpPr>
          <p:nvPr>
            <p:ph type="body" sz="quarter" idx="15" hasCustomPrompt="1"/>
          </p:nvPr>
        </p:nvSpPr>
        <p:spPr>
          <a:xfrm>
            <a:off x="497557" y="2829634"/>
            <a:ext cx="8068482" cy="40331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21" baseline="0">
                <a:solidFill>
                  <a:schemeClr val="tx1"/>
                </a:solidFill>
              </a:defRPr>
            </a:lvl1pPr>
            <a:lvl2pPr>
              <a:defRPr sz="1121">
                <a:solidFill>
                  <a:schemeClr val="bg1"/>
                </a:solidFill>
              </a:defRPr>
            </a:lvl2pPr>
            <a:lvl3pPr>
              <a:defRPr sz="1121">
                <a:solidFill>
                  <a:schemeClr val="bg1"/>
                </a:solidFill>
              </a:defRPr>
            </a:lvl3pPr>
            <a:lvl4pPr>
              <a:defRPr sz="1121">
                <a:solidFill>
                  <a:schemeClr val="bg1"/>
                </a:solidFill>
              </a:defRPr>
            </a:lvl4pPr>
            <a:lvl5pPr>
              <a:defRPr sz="1121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nutzbar für zusätzliche Informationen. </a:t>
            </a:r>
            <a:br>
              <a:rPr lang="de-DE" dirty="0"/>
            </a:br>
            <a:r>
              <a:rPr lang="de-DE" dirty="0"/>
              <a:t>Nicht mehr als zwei Zeilen.</a:t>
            </a:r>
          </a:p>
        </p:txBody>
      </p:sp>
    </p:spTree>
    <p:extLst>
      <p:ext uri="{BB962C8B-B14F-4D97-AF65-F5344CB8AC3E}">
        <p14:creationId xmlns:p14="http://schemas.microsoft.com/office/powerpoint/2010/main" val="2305353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Roter Farbverlauf mit dem Signet der BA." title="Hintergrundgrafik"/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2" y="67429"/>
            <a:ext cx="9077043" cy="4480568"/>
          </a:xfrm>
          <a:prstGeom prst="rect">
            <a:avLst/>
          </a:prstGeom>
        </p:spPr>
      </p:pic>
      <p:sp>
        <p:nvSpPr>
          <p:cNvPr id="14" name="Titel 6" descr="Platzhalter für einen Abschlusssatz." title="Textplatzhalter"/>
          <p:cNvSpPr>
            <a:spLocks noGrp="1"/>
          </p:cNvSpPr>
          <p:nvPr>
            <p:ph type="title" hasCustomPrompt="1"/>
          </p:nvPr>
        </p:nvSpPr>
        <p:spPr>
          <a:xfrm>
            <a:off x="432000" y="1948847"/>
            <a:ext cx="8388472" cy="794764"/>
          </a:xfrm>
        </p:spPr>
        <p:txBody>
          <a:bodyPr lIns="0" tIns="0" rIns="0" bIns="0" anchor="t" anchorCtr="0">
            <a:noAutofit/>
          </a:bodyPr>
          <a:lstStyle>
            <a:lvl1pPr algn="ctr">
              <a:defRPr sz="2465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Hier steht ein Abschlusssatz </a:t>
            </a:r>
            <a:br>
              <a:rPr lang="de-DE" dirty="0"/>
            </a:br>
            <a:r>
              <a:rPr lang="de-DE" dirty="0"/>
              <a:t>in zwei Zeilen.</a:t>
            </a:r>
          </a:p>
        </p:txBody>
      </p:sp>
      <p:sp>
        <p:nvSpPr>
          <p:cNvPr id="6" name="Bildplatzhalter 28" descr="Dienststellenlogo." title="Dienststellenlogo"/>
          <p:cNvSpPr>
            <a:spLocks noGrp="1"/>
          </p:cNvSpPr>
          <p:nvPr>
            <p:ph type="pic" sz="quarter" idx="18" hasCustomPrompt="1"/>
          </p:nvPr>
        </p:nvSpPr>
        <p:spPr>
          <a:xfrm>
            <a:off x="89052" y="4636356"/>
            <a:ext cx="1164551" cy="4303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97" baseline="0"/>
            </a:lvl1pPr>
          </a:lstStyle>
          <a:p>
            <a:r>
              <a:rPr lang="de-DE" dirty="0"/>
              <a:t>Agenturlogo einfügen</a:t>
            </a:r>
          </a:p>
        </p:txBody>
      </p:sp>
    </p:spTree>
    <p:extLst>
      <p:ext uri="{BB962C8B-B14F-4D97-AF65-F5344CB8AC3E}">
        <p14:creationId xmlns:p14="http://schemas.microsoft.com/office/powerpoint/2010/main" val="30063349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descr="Platzhalter für den Titel der Folie." title="Titelplatzhalter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Hier steht Ihre Botschaft</a:t>
            </a:r>
          </a:p>
        </p:txBody>
      </p:sp>
      <p:sp>
        <p:nvSpPr>
          <p:cNvPr id="3" name="Fußzeilenplatzhalter 2" descr="Platzhalter für das Thema und das Datum der Präsentation." title="Thema-/Datumsplatzhalter in der Fußzeile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>
                <a:solidFill>
                  <a:srgbClr val="000000"/>
                </a:solidFill>
              </a:rPr>
              <a:t>BeSOS I 31.07.2024 I Projektpräsentation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 descr="Seitenzahl der Folie." title="Seitenzahlplatzhalter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Seite </a:t>
            </a:r>
            <a:fld id="{A8946A1F-0169-4AB6-AEFC-44545780F86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22898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o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188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_zwei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92000" y="1923529"/>
            <a:ext cx="7704856" cy="273102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792000" y="790291"/>
            <a:ext cx="7704856" cy="630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2400" b="1">
                <a:solidFill>
                  <a:srgbClr val="92D50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496856" y="4659313"/>
            <a:ext cx="47728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1ABAF-EE42-4344-AF07-C65602A7FFEC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 hasCustomPrompt="1"/>
          </p:nvPr>
        </p:nvSpPr>
        <p:spPr>
          <a:xfrm>
            <a:off x="795247" y="1420291"/>
            <a:ext cx="7704137" cy="394931"/>
          </a:xfrm>
        </p:spPr>
        <p:txBody>
          <a:bodyPr/>
          <a:lstStyle>
            <a:lvl1pPr>
              <a:defRPr lang="de-DE" sz="2400" b="0" i="1" kern="1200" dirty="0" smtClean="0">
                <a:solidFill>
                  <a:srgbClr val="92D505"/>
                </a:solidFill>
                <a:latin typeface="+mn-lt"/>
                <a:ea typeface="+mj-ea"/>
                <a:cs typeface="Arial" pitchFamily="34" charset="0"/>
              </a:defRPr>
            </a:lvl1pPr>
            <a:lvl5pPr marL="1828800" indent="0">
              <a:buNone/>
              <a:defRPr/>
            </a:lvl5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Fußzeilenplatzhalter 1"/>
          <p:cNvSpPr>
            <a:spLocks noGrp="1"/>
          </p:cNvSpPr>
          <p:nvPr>
            <p:ph type="ftr" sz="quarter" idx="10"/>
          </p:nvPr>
        </p:nvSpPr>
        <p:spPr>
          <a:xfrm>
            <a:off x="792001" y="4659313"/>
            <a:ext cx="4932127" cy="3603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/>
              <a:t>BeSOS I 31.07.2024 I Projektpräsentation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3763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3131840" y="4659313"/>
            <a:ext cx="5256583" cy="3603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/>
              <a:t>BeSOS I 31.07.2024 I Projektpräsentation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026A11B-9FEE-4DDF-9117-B6CBA745FB55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83568" y="627534"/>
            <a:ext cx="7596424" cy="63023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3412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3131840" y="4659313"/>
            <a:ext cx="5256583" cy="36036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sv-SE"/>
              <a:t>BeSOS I 31.07.2024 I Projektpräsentation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026A11B-9FEE-4DDF-9117-B6CBA745FB55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431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6000" y="915566"/>
            <a:ext cx="7308408" cy="352839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936000" y="180000"/>
            <a:ext cx="7308000" cy="63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1800" b="1">
                <a:solidFill>
                  <a:srgbClr val="9ED505"/>
                </a:solidFill>
              </a:defRPr>
            </a:lvl1pPr>
          </a:lstStyle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131840" y="4659313"/>
            <a:ext cx="5256583" cy="3603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BeSOS I 31.07.2024 I Projektpräsentation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4D9CD-C275-4145-9468-24361FDBBD6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774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1"/>
          <p:cNvSpPr>
            <a:spLocks noGrp="1"/>
          </p:cNvSpPr>
          <p:nvPr>
            <p:ph type="title"/>
          </p:nvPr>
        </p:nvSpPr>
        <p:spPr>
          <a:xfrm>
            <a:off x="936000" y="180000"/>
            <a:ext cx="7308000" cy="630000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sz="2400" b="1">
                <a:solidFill>
                  <a:srgbClr val="9ED50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sz="half" idx="1"/>
          </p:nvPr>
        </p:nvSpPr>
        <p:spPr>
          <a:xfrm>
            <a:off x="936000" y="915566"/>
            <a:ext cx="3596208" cy="3435967"/>
          </a:xfrm>
        </p:spPr>
        <p:txBody>
          <a:bodyPr/>
          <a:lstStyle>
            <a:lvl1pPr>
              <a:defRPr sz="1800"/>
            </a:lvl1pPr>
            <a:lvl2pPr marL="742950" indent="-285750">
              <a:buFont typeface="Wingdings" pitchFamily="2" charset="2"/>
              <a:buChar char="§"/>
              <a:defRPr sz="1800"/>
            </a:lvl2pPr>
            <a:lvl3pPr marL="1143000" indent="-228600">
              <a:buFont typeface="Courier New" pitchFamily="49" charset="0"/>
              <a:buChar char="o"/>
              <a:defRPr sz="1400"/>
            </a:lvl3pPr>
            <a:lvl4pPr>
              <a:defRPr sz="1400"/>
            </a:lvl4pPr>
            <a:lvl5pPr marL="2057400" indent="-228600">
              <a:buFont typeface="Arial" pitchFamily="34" charset="0"/>
              <a:buChar char="•"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915567"/>
            <a:ext cx="3596208" cy="3435966"/>
          </a:xfrm>
        </p:spPr>
        <p:txBody>
          <a:bodyPr/>
          <a:lstStyle>
            <a:lvl1pPr>
              <a:defRPr sz="1800"/>
            </a:lvl1pPr>
            <a:lvl2pPr marL="742950" indent="-285750">
              <a:buFont typeface="Wingdings" pitchFamily="2" charset="2"/>
              <a:buChar char="§"/>
              <a:defRPr sz="1800"/>
            </a:lvl2pPr>
            <a:lvl3pPr marL="1143000" indent="-228600">
              <a:buFont typeface="Courier New" pitchFamily="49" charset="0"/>
              <a:buChar char="o"/>
              <a:defRPr sz="1400"/>
            </a:lvl3pPr>
            <a:lvl4pPr>
              <a:defRPr sz="1400"/>
            </a:lvl4pPr>
            <a:lvl5pPr marL="2057400" indent="-228600">
              <a:buFont typeface="Arial" pitchFamily="34" charset="0"/>
              <a:buChar char="•"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3131840" y="4659313"/>
            <a:ext cx="5256583" cy="3603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BeSOS I 31.07.2024 I Projektpräsentation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D5904-C60C-4EEF-AD80-FAB563917C1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084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 userDrawn="1"/>
        </p:nvSpPr>
        <p:spPr>
          <a:xfrm>
            <a:off x="936625" y="3432175"/>
            <a:ext cx="7307263" cy="5667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rgbClr val="0064A8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Titelmasterformat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936000" y="180000"/>
            <a:ext cx="7308000" cy="630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2400">
                <a:solidFill>
                  <a:srgbClr val="9ED50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idx="1"/>
          </p:nvPr>
        </p:nvSpPr>
        <p:spPr>
          <a:xfrm>
            <a:off x="936000" y="915566"/>
            <a:ext cx="7308000" cy="237626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dirty="0"/>
              <a:t>Bild auf Platzhalter ziehen oder durch Klicken auf Symbol hinzufügen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936000" y="3867894"/>
            <a:ext cx="7308000" cy="50405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3FF560-8B9D-494F-AC23-11FBA6C7CA7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31840" y="4659313"/>
            <a:ext cx="5256583" cy="360362"/>
          </a:xfrm>
          <a:prstGeom prst="rect">
            <a:avLst/>
          </a:prstGeom>
        </p:spPr>
        <p:txBody>
          <a:bodyPr/>
          <a:lstStyle>
            <a:lvl1pPr algn="l">
              <a:defRPr sz="1000" smtClean="0">
                <a:solidFill>
                  <a:srgbClr val="B3B3B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sv-SE"/>
              <a:t>BeSOS I 31.07.2024 I Projektpräsentation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335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508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1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88422" y="4659313"/>
            <a:ext cx="585715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B3B3B3"/>
                </a:solidFill>
              </a:defRPr>
            </a:lvl1pPr>
          </a:lstStyle>
          <a:p>
            <a:pPr>
              <a:defRPr/>
            </a:pPr>
            <a:fld id="{D026A11B-9FEE-4DDF-9117-B6CBA745FB5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29" name="Titelplatzhalter 1"/>
          <p:cNvSpPr>
            <a:spLocks noGrp="1"/>
          </p:cNvSpPr>
          <p:nvPr>
            <p:ph type="title"/>
          </p:nvPr>
        </p:nvSpPr>
        <p:spPr bwMode="auto">
          <a:xfrm>
            <a:off x="1259632" y="1203598"/>
            <a:ext cx="7596424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Titelmasterformat durch Klicken bearbeiten</a:t>
            </a:r>
          </a:p>
        </p:txBody>
      </p:sp>
      <p:sp>
        <p:nvSpPr>
          <p:cNvPr id="1030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792000" y="915988"/>
            <a:ext cx="7596424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9DFCC99-7991-4992-93D7-DF18AFA0A7EB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99" y="205398"/>
            <a:ext cx="971132" cy="40261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ACC6539-AB48-4686-80E7-217507FF5EE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9313"/>
            <a:ext cx="4628898" cy="4841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5" r:id="rId2"/>
    <p:sldLayoutId id="2147483681" r:id="rId3"/>
    <p:sldLayoutId id="2147483683" r:id="rId4"/>
    <p:sldLayoutId id="2147483682" r:id="rId5"/>
    <p:sldLayoutId id="2147483676" r:id="rId6"/>
    <p:sldLayoutId id="2147483677" r:id="rId7"/>
    <p:sldLayoutId id="2147483679" r:id="rId8"/>
    <p:sldLayoutId id="2147483700" r:id="rId9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1400" kern="1200">
          <a:solidFill>
            <a:srgbClr val="92D505"/>
          </a:solidFill>
          <a:latin typeface="+mj-lt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64A8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64A8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64A8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64A8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400">
          <a:solidFill>
            <a:srgbClr val="0064A8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400">
          <a:solidFill>
            <a:srgbClr val="0064A8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400">
          <a:solidFill>
            <a:srgbClr val="0064A8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400">
          <a:solidFill>
            <a:srgbClr val="0064A8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lang="de-DE" sz="2000" kern="1200" dirty="0" smtClean="0">
          <a:solidFill>
            <a:srgbClr val="333333"/>
          </a:solidFill>
          <a:latin typeface="+mn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lang="de-DE" sz="2000" kern="1200" dirty="0" smtClean="0">
          <a:solidFill>
            <a:srgbClr val="333333"/>
          </a:solidFill>
          <a:latin typeface="+mn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lang="de-DE" sz="1800" kern="1200" dirty="0" smtClean="0">
          <a:solidFill>
            <a:srgbClr val="333333"/>
          </a:solidFill>
          <a:latin typeface="+mn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lang="de-DE" sz="1800" kern="1200" dirty="0" smtClean="0">
          <a:solidFill>
            <a:srgbClr val="333333"/>
          </a:solidFill>
          <a:latin typeface="+mn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lang="de-DE" sz="1600" kern="1200" dirty="0" smtClean="0">
          <a:solidFill>
            <a:srgbClr val="333333"/>
          </a:solidFill>
          <a:latin typeface="+mn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Zwei rote Linien." title="Headergrafik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7" y="69637"/>
            <a:ext cx="9077043" cy="683149"/>
          </a:xfrm>
          <a:prstGeom prst="rect">
            <a:avLst/>
          </a:prstGeom>
        </p:spPr>
      </p:pic>
      <p:sp>
        <p:nvSpPr>
          <p:cNvPr id="14" name="Titelplatzhalter 1" descr="Platzhalter für den Titel der Folie." title="Titelplatzhalter"/>
          <p:cNvSpPr>
            <a:spLocks noGrp="1"/>
          </p:cNvSpPr>
          <p:nvPr>
            <p:ph type="title"/>
          </p:nvPr>
        </p:nvSpPr>
        <p:spPr>
          <a:xfrm>
            <a:off x="441077" y="107999"/>
            <a:ext cx="8380464" cy="6429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26" name="Textplatzhalter 2" descr="Platzhalter für Text." title="Textplatzhalter"/>
          <p:cNvSpPr>
            <a:spLocks noGrp="1"/>
          </p:cNvSpPr>
          <p:nvPr>
            <p:ph type="body" idx="1"/>
          </p:nvPr>
        </p:nvSpPr>
        <p:spPr>
          <a:xfrm>
            <a:off x="441076" y="895576"/>
            <a:ext cx="8380464" cy="3837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cxnSp>
        <p:nvCxnSpPr>
          <p:cNvPr id="21" name="Gerade Verbindung 20" descr="Graue Linie" title="Linie"/>
          <p:cNvCxnSpPr>
            <a:cxnSpLocks/>
          </p:cNvCxnSpPr>
          <p:nvPr/>
        </p:nvCxnSpPr>
        <p:spPr>
          <a:xfrm>
            <a:off x="322740" y="4930577"/>
            <a:ext cx="882126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fik 21" descr="Logo Bundesagentur für Arbeit" title="Logo"/>
          <p:cNvPicPr>
            <a:picLocks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740" y="4957576"/>
            <a:ext cx="1156482" cy="153162"/>
          </a:xfrm>
          <a:prstGeom prst="rect">
            <a:avLst/>
          </a:prstGeom>
        </p:spPr>
      </p:pic>
      <p:sp>
        <p:nvSpPr>
          <p:cNvPr id="3" name="Fußzeilenplatzhalter 2" descr="Platzhalter für das Thema und das Datum der Präsentation." title="Thema-/Datumsplatzhalter Fußzeile"/>
          <p:cNvSpPr>
            <a:spLocks noGrp="1"/>
          </p:cNvSpPr>
          <p:nvPr>
            <p:ph type="ftr" sz="quarter" idx="3"/>
          </p:nvPr>
        </p:nvSpPr>
        <p:spPr>
          <a:xfrm>
            <a:off x="2017120" y="4930760"/>
            <a:ext cx="6185837" cy="205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l" defTabSz="683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72">
                <a:solidFill>
                  <a:schemeClr val="tx1"/>
                </a:solidFill>
              </a:defRPr>
            </a:lvl1pPr>
          </a:lstStyle>
          <a:p>
            <a:r>
              <a:rPr lang="sv-SE"/>
              <a:t>BeSOS I 31.07.2024 I Projektpräsentation</a:t>
            </a:r>
            <a:endParaRPr lang="de-DE" dirty="0"/>
          </a:p>
        </p:txBody>
      </p:sp>
      <p:sp>
        <p:nvSpPr>
          <p:cNvPr id="4" name="Foliennummernplatzhalter 3" descr="Seitenzahl der Folie." title="Seitenzahlplatzhalter in der Fußzeile"/>
          <p:cNvSpPr>
            <a:spLocks noGrp="1"/>
          </p:cNvSpPr>
          <p:nvPr>
            <p:ph type="sldNum" sz="quarter" idx="4"/>
          </p:nvPr>
        </p:nvSpPr>
        <p:spPr>
          <a:xfrm>
            <a:off x="8260433" y="4930760"/>
            <a:ext cx="645479" cy="205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Seite </a:t>
            </a:r>
            <a:fld id="{A8946A1F-0169-4AB6-AEFC-44545780F86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00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  <p:hf hdr="0" ftr="0" dt="0"/>
  <p:txStyles>
    <p:titleStyle>
      <a:lvl1pPr algn="l" defTabSz="683148" rtl="0" eaLnBrk="1" latinLnBrk="0" hangingPunct="1">
        <a:spcBef>
          <a:spcPct val="0"/>
        </a:spcBef>
        <a:buNone/>
        <a:defRPr sz="1793" b="1" kern="120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55508" indent="-255508" algn="l" defTabSz="683148" rtl="0" eaLnBrk="1" latinLnBrk="0" hangingPunct="1">
        <a:spcBef>
          <a:spcPts val="523"/>
        </a:spcBef>
        <a:spcAft>
          <a:spcPts val="0"/>
        </a:spcAft>
        <a:buClr>
          <a:srgbClr val="E2001A"/>
        </a:buClr>
        <a:buSzPct val="80000"/>
        <a:buFont typeface="Arial Black" panose="020B0A04020102020204" pitchFamily="34" charset="0"/>
        <a:buChar char="▬"/>
        <a:defRPr sz="149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27640" indent="-161374" algn="l" defTabSz="683148" rtl="0" eaLnBrk="1" latinLnBrk="0" hangingPunct="1">
        <a:spcBef>
          <a:spcPts val="448"/>
        </a:spcBef>
        <a:spcAft>
          <a:spcPts val="37"/>
        </a:spcAft>
        <a:buFont typeface="Arial" panose="020B0604020202020204" pitchFamily="34" charset="0"/>
        <a:buChar char="•"/>
        <a:defRPr sz="127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2733" indent="-161374" algn="l" defTabSz="683148" rtl="0" eaLnBrk="1" latinLnBrk="0" hangingPunct="1">
        <a:spcBef>
          <a:spcPts val="448"/>
        </a:spcBef>
        <a:spcAft>
          <a:spcPts val="37"/>
        </a:spcAft>
        <a:buFont typeface="Arial" panose="020B0604020202020204" pitchFamily="34" charset="0"/>
        <a:buChar char="•"/>
        <a:defRPr sz="127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008585" indent="-161374" algn="l" defTabSz="683148" rtl="0" eaLnBrk="1" latinLnBrk="0" hangingPunct="1">
        <a:spcBef>
          <a:spcPts val="448"/>
        </a:spcBef>
        <a:spcAft>
          <a:spcPts val="37"/>
        </a:spcAft>
        <a:buFont typeface="Arial" panose="020B0604020202020204" pitchFamily="34" charset="0"/>
        <a:buChar char="•"/>
        <a:defRPr sz="127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290989" indent="-161374" algn="l" defTabSz="683148" rtl="0" eaLnBrk="1" latinLnBrk="0" hangingPunct="1">
        <a:spcBef>
          <a:spcPts val="448"/>
        </a:spcBef>
        <a:spcAft>
          <a:spcPts val="37"/>
        </a:spcAft>
        <a:buFont typeface="Arial" panose="020B0604020202020204" pitchFamily="34" charset="0"/>
        <a:buChar char="•"/>
        <a:defRPr sz="127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78658" indent="-170787" algn="l" defTabSz="68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6pPr>
      <a:lvl7pPr marL="2220232" indent="-170787" algn="l" defTabSz="68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7pPr>
      <a:lvl8pPr marL="2561806" indent="-170787" algn="l" defTabSz="68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8pPr>
      <a:lvl9pPr marL="2903380" indent="-170787" algn="l" defTabSz="683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1pPr>
      <a:lvl2pPr marL="341574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2pPr>
      <a:lvl3pPr marL="683148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3pPr>
      <a:lvl4pPr marL="1024722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366296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707871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049445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391019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732593" algn="l" defTabSz="683148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esos-sachsen.de/toolbox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besos-sachsen.de/selbstregulation/" TargetMode="External"/><Relationship Id="rId5" Type="http://schemas.openxmlformats.org/officeDocument/2006/relationships/image" Target="../media/image38.png"/><Relationship Id="rId4" Type="http://schemas.openxmlformats.org/officeDocument/2006/relationships/hyperlink" Target="https://besos-sachsen.de/selbstwahrnehmun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s://besos-sachsen.de/selbstregulation/" TargetMode="External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0.png"/><Relationship Id="rId9" Type="http://schemas.microsoft.com/office/2007/relationships/diagramDrawing" Target="../diagrams/drawing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hyperlink" Target="https://besos-sachsen.de/schmetterlingsumarmun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hyperlink" Target="https://besos-sachsen.de/ohrenmassage/" TargetMode="Externa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wkoeln.de/studien/christina-anger-axel-pluennecke-schulschliessungen-auswirkungen-und-handlungsempfehlungen-513768.html" TargetMode="External"/><Relationship Id="rId5" Type="http://schemas.openxmlformats.org/officeDocument/2006/relationships/hyperlink" Target="https://edoc.rki.de/handle/176904/10681" TargetMode="External"/><Relationship Id="rId4" Type="http://schemas.openxmlformats.org/officeDocument/2006/relationships/hyperlink" Target="https://edoc.rki.de/handle/176904/7549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hyperlink" Target="https://besos-sachsen.de/atemuebungen/" TargetMode="External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56.png"/><Relationship Id="rId9" Type="http://schemas.microsoft.com/office/2007/relationships/diagramDrawing" Target="../diagrams/drawing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9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61.png"/><Relationship Id="rId5" Type="http://schemas.openxmlformats.org/officeDocument/2006/relationships/diagramLayout" Target="../diagrams/layout5.xml"/><Relationship Id="rId10" Type="http://schemas.openxmlformats.org/officeDocument/2006/relationships/hyperlink" Target="https://besos-sachsen.de/besos-handreichung/" TargetMode="External"/><Relationship Id="rId4" Type="http://schemas.openxmlformats.org/officeDocument/2006/relationships/diagramData" Target="../diagrams/data5.xml"/><Relationship Id="rId9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esos-sachsen.de/kohaerenz-atmung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hyperlink" Target="https://www.youtube.com/watch?v=kJyo_ze1nL8" TargetMode="Externa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besos-sachsen.de/kohaerenz-atmung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7.pn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esos-sachsen.de/sos-breath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6.png"/><Relationship Id="rId7" Type="http://schemas.openxmlformats.org/officeDocument/2006/relationships/image" Target="../media/image73.png"/><Relationship Id="rId2" Type="http://schemas.openxmlformats.org/officeDocument/2006/relationships/hyperlink" Target="https://besos-sachsen.de/atemuebungen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hyperlink" Target="https://www.youtube.com/@BeSOSSachsen" TargetMode="External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besos-sachsen.de/leitfaden/" TargetMode="Externa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berufsorientierungsprogramm.de/podcast" TargetMode="External"/><Relationship Id="rId5" Type="http://schemas.openxmlformats.org/officeDocument/2006/relationships/image" Target="../media/image78.jpeg"/><Relationship Id="rId4" Type="http://schemas.openxmlformats.org/officeDocument/2006/relationships/hyperlink" Target="https://besos-sachsen.de/besos-im-podcast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besos-sachsen.de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hyperlink" Target="https://creativecommons.org/licenses/by-sa/4.0/deed.de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besos-sachsen.de" TargetMode="External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jp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opoldina.org/ergebnisse-und-termine/publikationen/detail?tx_ximaleopublication_ximaleopublicationdetail%5Bcontroller%5D=Publication&amp;tx_ximaleopublication_ximaleopublicationdetail%5Bentity%5D=553&amp;tx_ximapublication_ximaleopublicationdetail%5Baction%5D=detail&amp;cHash=37862c7f119770ef9a2637de12add3e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40GFrV0FO8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microsoft.com/office/2007/relationships/hdphoto" Target="../media/hdphoto1.wdp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11ABAF-EE42-4344-AF07-C65602A7FFEC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1B19403C-6C8D-42A8-919C-F81491574D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158"/>
            <a:ext cx="9144000" cy="4385593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D8C22887-8AA8-4EB5-98B4-F9881B17BE5A}"/>
              </a:ext>
            </a:extLst>
          </p:cNvPr>
          <p:cNvSpPr/>
          <p:nvPr/>
        </p:nvSpPr>
        <p:spPr>
          <a:xfrm>
            <a:off x="179512" y="51470"/>
            <a:ext cx="1368152" cy="7496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595ADA69-8303-49B9-8EF9-A59A1FBCD60F}"/>
              </a:ext>
            </a:extLst>
          </p:cNvPr>
          <p:cNvSpPr/>
          <p:nvPr/>
        </p:nvSpPr>
        <p:spPr>
          <a:xfrm>
            <a:off x="2627784" y="1270089"/>
            <a:ext cx="1800200" cy="7496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6DE69BE-4BF3-49E8-96F0-F5C5D9FC8BEE}"/>
              </a:ext>
            </a:extLst>
          </p:cNvPr>
          <p:cNvSpPr/>
          <p:nvPr/>
        </p:nvSpPr>
        <p:spPr>
          <a:xfrm>
            <a:off x="331912" y="203870"/>
            <a:ext cx="1368152" cy="7496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87DF64A-8B02-4E54-8EE2-2782CE5FC9C6}"/>
              </a:ext>
            </a:extLst>
          </p:cNvPr>
          <p:cNvSpPr/>
          <p:nvPr/>
        </p:nvSpPr>
        <p:spPr>
          <a:xfrm>
            <a:off x="26008" y="1240606"/>
            <a:ext cx="1800200" cy="7496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CFCC78D-7F1B-4AEC-B693-D0DBA7DFFA05}"/>
              </a:ext>
            </a:extLst>
          </p:cNvPr>
          <p:cNvSpPr txBox="1"/>
          <p:nvPr/>
        </p:nvSpPr>
        <p:spPr>
          <a:xfrm>
            <a:off x="467544" y="262558"/>
            <a:ext cx="81369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de-DE" sz="3200" b="1" i="0" dirty="0">
                <a:solidFill>
                  <a:srgbClr val="003B4E"/>
                </a:solidFill>
                <a:effectLst/>
                <a:latin typeface="+mj-lt"/>
              </a:rPr>
              <a:t>Selbstregulationskompetenz bei psychischer Belastung – Schule als sicherer Hafen</a:t>
            </a:r>
            <a:endParaRPr lang="de-DE" sz="3200" b="1" dirty="0">
              <a:effectLst/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F8A94B5E-69A4-4682-984A-2F2800977AE1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Die BeSOS Toolbox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572D46C-5710-4A0B-A9C1-EB41C930B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826615"/>
            <a:ext cx="4941555" cy="494155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0662FDDC-0891-43F8-BF4F-5B80485BDB8E}"/>
              </a:ext>
            </a:extLst>
          </p:cNvPr>
          <p:cNvSpPr txBox="1"/>
          <p:nvPr/>
        </p:nvSpPr>
        <p:spPr>
          <a:xfrm>
            <a:off x="1419423" y="826615"/>
            <a:ext cx="63051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chemeClr val="tx2">
                    <a:lumMod val="50000"/>
                  </a:schemeClr>
                </a:solidFill>
              </a:rPr>
              <a:t>Das Modell beschreibt die Richtung </a:t>
            </a:r>
            <a:endParaRPr lang="de-DE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de-DE" b="1" dirty="0">
                <a:solidFill>
                  <a:schemeClr val="tx2">
                    <a:lumMod val="50000"/>
                  </a:schemeClr>
                </a:solidFill>
              </a:rPr>
              <a:t>– die Toolbox macht sie im Alltag handhabbar. </a:t>
            </a:r>
            <a:endParaRPr lang="de-DE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CA1DDB86-BB23-4DF2-B74B-50F27EA3BF64}"/>
              </a:ext>
            </a:extLst>
          </p:cNvPr>
          <p:cNvSpPr/>
          <p:nvPr/>
        </p:nvSpPr>
        <p:spPr>
          <a:xfrm>
            <a:off x="1422353" y="1827580"/>
            <a:ext cx="3365671" cy="1993664"/>
          </a:xfrm>
          <a:custGeom>
            <a:avLst/>
            <a:gdLst>
              <a:gd name="connsiteX0" fmla="*/ 0 w 3365671"/>
              <a:gd name="connsiteY0" fmla="*/ 148229 h 1993664"/>
              <a:gd name="connsiteX1" fmla="*/ 148229 w 3365671"/>
              <a:gd name="connsiteY1" fmla="*/ 0 h 1993664"/>
              <a:gd name="connsiteX2" fmla="*/ 669995 w 3365671"/>
              <a:gd name="connsiteY2" fmla="*/ 0 h 1993664"/>
              <a:gd name="connsiteX3" fmla="*/ 1283838 w 3365671"/>
              <a:gd name="connsiteY3" fmla="*/ 0 h 1993664"/>
              <a:gd name="connsiteX4" fmla="*/ 1805604 w 3365671"/>
              <a:gd name="connsiteY4" fmla="*/ 0 h 1993664"/>
              <a:gd name="connsiteX5" fmla="*/ 2480831 w 3365671"/>
              <a:gd name="connsiteY5" fmla="*/ 0 h 1993664"/>
              <a:gd name="connsiteX6" fmla="*/ 3217442 w 3365671"/>
              <a:gd name="connsiteY6" fmla="*/ 0 h 1993664"/>
              <a:gd name="connsiteX7" fmla="*/ 3365671 w 3365671"/>
              <a:gd name="connsiteY7" fmla="*/ 148229 h 1993664"/>
              <a:gd name="connsiteX8" fmla="*/ 3365671 w 3365671"/>
              <a:gd name="connsiteY8" fmla="*/ 663048 h 1993664"/>
              <a:gd name="connsiteX9" fmla="*/ 3365671 w 3365671"/>
              <a:gd name="connsiteY9" fmla="*/ 1228783 h 1993664"/>
              <a:gd name="connsiteX10" fmla="*/ 3365671 w 3365671"/>
              <a:gd name="connsiteY10" fmla="*/ 1845435 h 1993664"/>
              <a:gd name="connsiteX11" fmla="*/ 3217442 w 3365671"/>
              <a:gd name="connsiteY11" fmla="*/ 1993664 h 1993664"/>
              <a:gd name="connsiteX12" fmla="*/ 2603599 w 3365671"/>
              <a:gd name="connsiteY12" fmla="*/ 1993664 h 1993664"/>
              <a:gd name="connsiteX13" fmla="*/ 1928373 w 3365671"/>
              <a:gd name="connsiteY13" fmla="*/ 1993664 h 1993664"/>
              <a:gd name="connsiteX14" fmla="*/ 1375914 w 3365671"/>
              <a:gd name="connsiteY14" fmla="*/ 1993664 h 1993664"/>
              <a:gd name="connsiteX15" fmla="*/ 731379 w 3365671"/>
              <a:gd name="connsiteY15" fmla="*/ 1993664 h 1993664"/>
              <a:gd name="connsiteX16" fmla="*/ 148229 w 3365671"/>
              <a:gd name="connsiteY16" fmla="*/ 1993664 h 1993664"/>
              <a:gd name="connsiteX17" fmla="*/ 0 w 3365671"/>
              <a:gd name="connsiteY17" fmla="*/ 1845435 h 1993664"/>
              <a:gd name="connsiteX18" fmla="*/ 0 w 3365671"/>
              <a:gd name="connsiteY18" fmla="*/ 1245756 h 1993664"/>
              <a:gd name="connsiteX19" fmla="*/ 0 w 3365671"/>
              <a:gd name="connsiteY19" fmla="*/ 696992 h 1993664"/>
              <a:gd name="connsiteX20" fmla="*/ 0 w 3365671"/>
              <a:gd name="connsiteY20" fmla="*/ 148229 h 199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65671" h="1993664" fill="none" extrusionOk="0">
                <a:moveTo>
                  <a:pt x="0" y="148229"/>
                </a:moveTo>
                <a:cubicBezTo>
                  <a:pt x="-2095" y="78760"/>
                  <a:pt x="68586" y="3038"/>
                  <a:pt x="148229" y="0"/>
                </a:cubicBezTo>
                <a:cubicBezTo>
                  <a:pt x="267665" y="8658"/>
                  <a:pt x="545352" y="15746"/>
                  <a:pt x="669995" y="0"/>
                </a:cubicBezTo>
                <a:cubicBezTo>
                  <a:pt x="794638" y="-15746"/>
                  <a:pt x="1113735" y="-29404"/>
                  <a:pt x="1283838" y="0"/>
                </a:cubicBezTo>
                <a:cubicBezTo>
                  <a:pt x="1453941" y="29404"/>
                  <a:pt x="1641023" y="-820"/>
                  <a:pt x="1805604" y="0"/>
                </a:cubicBezTo>
                <a:cubicBezTo>
                  <a:pt x="1970185" y="820"/>
                  <a:pt x="2310720" y="26041"/>
                  <a:pt x="2480831" y="0"/>
                </a:cubicBezTo>
                <a:cubicBezTo>
                  <a:pt x="2650942" y="-26041"/>
                  <a:pt x="2961729" y="-7885"/>
                  <a:pt x="3217442" y="0"/>
                </a:cubicBezTo>
                <a:cubicBezTo>
                  <a:pt x="3285255" y="-8989"/>
                  <a:pt x="3369434" y="76943"/>
                  <a:pt x="3365671" y="148229"/>
                </a:cubicBezTo>
                <a:cubicBezTo>
                  <a:pt x="3387533" y="398688"/>
                  <a:pt x="3388960" y="502387"/>
                  <a:pt x="3365671" y="663048"/>
                </a:cubicBezTo>
                <a:cubicBezTo>
                  <a:pt x="3342382" y="823709"/>
                  <a:pt x="3384902" y="973033"/>
                  <a:pt x="3365671" y="1228783"/>
                </a:cubicBezTo>
                <a:cubicBezTo>
                  <a:pt x="3346440" y="1484533"/>
                  <a:pt x="3357026" y="1600313"/>
                  <a:pt x="3365671" y="1845435"/>
                </a:cubicBezTo>
                <a:cubicBezTo>
                  <a:pt x="3371437" y="1946184"/>
                  <a:pt x="3317561" y="1989304"/>
                  <a:pt x="3217442" y="1993664"/>
                </a:cubicBezTo>
                <a:cubicBezTo>
                  <a:pt x="2972484" y="1997921"/>
                  <a:pt x="2769126" y="2006421"/>
                  <a:pt x="2603599" y="1993664"/>
                </a:cubicBezTo>
                <a:cubicBezTo>
                  <a:pt x="2438072" y="1980907"/>
                  <a:pt x="2184792" y="2007503"/>
                  <a:pt x="1928373" y="1993664"/>
                </a:cubicBezTo>
                <a:cubicBezTo>
                  <a:pt x="1671954" y="1979825"/>
                  <a:pt x="1613579" y="1981363"/>
                  <a:pt x="1375914" y="1993664"/>
                </a:cubicBezTo>
                <a:cubicBezTo>
                  <a:pt x="1138249" y="2005965"/>
                  <a:pt x="877551" y="2002010"/>
                  <a:pt x="731379" y="1993664"/>
                </a:cubicBezTo>
                <a:cubicBezTo>
                  <a:pt x="585208" y="1985318"/>
                  <a:pt x="438319" y="1981206"/>
                  <a:pt x="148229" y="1993664"/>
                </a:cubicBezTo>
                <a:cubicBezTo>
                  <a:pt x="55538" y="1985094"/>
                  <a:pt x="1261" y="1944267"/>
                  <a:pt x="0" y="1845435"/>
                </a:cubicBezTo>
                <a:cubicBezTo>
                  <a:pt x="2993" y="1720239"/>
                  <a:pt x="-13185" y="1529031"/>
                  <a:pt x="0" y="1245756"/>
                </a:cubicBezTo>
                <a:cubicBezTo>
                  <a:pt x="13185" y="962481"/>
                  <a:pt x="1642" y="895658"/>
                  <a:pt x="0" y="696992"/>
                </a:cubicBezTo>
                <a:cubicBezTo>
                  <a:pt x="-1642" y="498326"/>
                  <a:pt x="466" y="300892"/>
                  <a:pt x="0" y="148229"/>
                </a:cubicBezTo>
                <a:close/>
              </a:path>
              <a:path w="3365671" h="1993664" stroke="0" extrusionOk="0">
                <a:moveTo>
                  <a:pt x="0" y="148229"/>
                </a:moveTo>
                <a:cubicBezTo>
                  <a:pt x="-11638" y="78796"/>
                  <a:pt x="55779" y="12410"/>
                  <a:pt x="148229" y="0"/>
                </a:cubicBezTo>
                <a:cubicBezTo>
                  <a:pt x="357502" y="-18266"/>
                  <a:pt x="491145" y="5901"/>
                  <a:pt x="669995" y="0"/>
                </a:cubicBezTo>
                <a:cubicBezTo>
                  <a:pt x="848845" y="-5901"/>
                  <a:pt x="1007381" y="-10052"/>
                  <a:pt x="1283838" y="0"/>
                </a:cubicBezTo>
                <a:cubicBezTo>
                  <a:pt x="1560295" y="10052"/>
                  <a:pt x="1715655" y="-14412"/>
                  <a:pt x="1897680" y="0"/>
                </a:cubicBezTo>
                <a:cubicBezTo>
                  <a:pt x="2079705" y="14412"/>
                  <a:pt x="2332565" y="-940"/>
                  <a:pt x="2450139" y="0"/>
                </a:cubicBezTo>
                <a:cubicBezTo>
                  <a:pt x="2567713" y="940"/>
                  <a:pt x="3028721" y="8213"/>
                  <a:pt x="3217442" y="0"/>
                </a:cubicBezTo>
                <a:cubicBezTo>
                  <a:pt x="3310372" y="5529"/>
                  <a:pt x="3369525" y="80962"/>
                  <a:pt x="3365671" y="148229"/>
                </a:cubicBezTo>
                <a:cubicBezTo>
                  <a:pt x="3385809" y="266445"/>
                  <a:pt x="3384278" y="424189"/>
                  <a:pt x="3365671" y="663048"/>
                </a:cubicBezTo>
                <a:cubicBezTo>
                  <a:pt x="3347064" y="901907"/>
                  <a:pt x="3345562" y="1058089"/>
                  <a:pt x="3365671" y="1177867"/>
                </a:cubicBezTo>
                <a:cubicBezTo>
                  <a:pt x="3385780" y="1297645"/>
                  <a:pt x="3334777" y="1686459"/>
                  <a:pt x="3365671" y="1845435"/>
                </a:cubicBezTo>
                <a:cubicBezTo>
                  <a:pt x="3364618" y="1921376"/>
                  <a:pt x="3304375" y="2002359"/>
                  <a:pt x="3217442" y="1993664"/>
                </a:cubicBezTo>
                <a:cubicBezTo>
                  <a:pt x="2997543" y="1980465"/>
                  <a:pt x="2801479" y="1973345"/>
                  <a:pt x="2695676" y="1993664"/>
                </a:cubicBezTo>
                <a:cubicBezTo>
                  <a:pt x="2589873" y="2013983"/>
                  <a:pt x="2235960" y="1987797"/>
                  <a:pt x="2081833" y="1993664"/>
                </a:cubicBezTo>
                <a:cubicBezTo>
                  <a:pt x="1927706" y="1999531"/>
                  <a:pt x="1732228" y="2008912"/>
                  <a:pt x="1529375" y="1993664"/>
                </a:cubicBezTo>
                <a:cubicBezTo>
                  <a:pt x="1326522" y="1978416"/>
                  <a:pt x="1211725" y="2015515"/>
                  <a:pt x="976917" y="1993664"/>
                </a:cubicBezTo>
                <a:cubicBezTo>
                  <a:pt x="742109" y="1971813"/>
                  <a:pt x="477146" y="1960099"/>
                  <a:pt x="148229" y="1993664"/>
                </a:cubicBezTo>
                <a:cubicBezTo>
                  <a:pt x="55632" y="1989421"/>
                  <a:pt x="229" y="1922502"/>
                  <a:pt x="0" y="1845435"/>
                </a:cubicBezTo>
                <a:cubicBezTo>
                  <a:pt x="7098" y="1672732"/>
                  <a:pt x="-2919" y="1403432"/>
                  <a:pt x="0" y="1279700"/>
                </a:cubicBezTo>
                <a:cubicBezTo>
                  <a:pt x="2919" y="1155969"/>
                  <a:pt x="-18758" y="916753"/>
                  <a:pt x="0" y="747908"/>
                </a:cubicBezTo>
                <a:cubicBezTo>
                  <a:pt x="18758" y="579063"/>
                  <a:pt x="22205" y="379466"/>
                  <a:pt x="0" y="148229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tx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1349366">
                  <a:prstGeom prst="roundRect">
                    <a:avLst>
                      <a:gd name="adj" fmla="val 743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435A046-283E-4E90-8BE5-D8ED6BB3E0EA}"/>
              </a:ext>
            </a:extLst>
          </p:cNvPr>
          <p:cNvSpPr txBox="1"/>
          <p:nvPr/>
        </p:nvSpPr>
        <p:spPr>
          <a:xfrm>
            <a:off x="1606597" y="1901873"/>
            <a:ext cx="3181427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Kriterien für alle Tools: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7272943-6F5C-4644-9C72-11D3F91A2B08}"/>
              </a:ext>
            </a:extLst>
          </p:cNvPr>
          <p:cNvSpPr txBox="1"/>
          <p:nvPr/>
        </p:nvSpPr>
        <p:spPr>
          <a:xfrm>
            <a:off x="1678603" y="2345022"/>
            <a:ext cx="3181427" cy="1345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0" i="0" dirty="0">
                <a:solidFill>
                  <a:schemeClr val="tx2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einfach zu erlernen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einfach anzuleiten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wissenschaftlich untermauert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schnell (max. 5 Minuten) wirksam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2524A8F-02B1-4E11-8DA8-5C345E818C35}"/>
              </a:ext>
            </a:extLst>
          </p:cNvPr>
          <p:cNvSpPr txBox="1"/>
          <p:nvPr/>
        </p:nvSpPr>
        <p:spPr>
          <a:xfrm>
            <a:off x="1401154" y="4085322"/>
            <a:ext cx="3305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hlinkClick r:id="rId3"/>
              </a:rPr>
              <a:t>https://besos-sachsen.de/toolbox/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27571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628F88F5-075A-497A-AA47-16CB537237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8" t="17489" r="25000"/>
          <a:stretch/>
        </p:blipFill>
        <p:spPr>
          <a:xfrm>
            <a:off x="313157" y="771550"/>
            <a:ext cx="3565960" cy="3125961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A3C03801-8C2E-457E-9A96-54B4BF238198}"/>
              </a:ext>
            </a:extLst>
          </p:cNvPr>
          <p:cNvSpPr txBox="1"/>
          <p:nvPr/>
        </p:nvSpPr>
        <p:spPr>
          <a:xfrm>
            <a:off x="313157" y="4406515"/>
            <a:ext cx="3054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hlinkClick r:id="rId4"/>
              </a:rPr>
              <a:t>https://besos-sachsen.de/selbstwahrnehmung/</a:t>
            </a:r>
            <a:endParaRPr lang="de-DE" sz="1000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CE59692-955A-485D-8999-A105B0618F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47" r="6159" b="36364"/>
          <a:stretch/>
        </p:blipFill>
        <p:spPr>
          <a:xfrm>
            <a:off x="4355976" y="774902"/>
            <a:ext cx="3528392" cy="3608583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F507367C-CFD8-4553-AA95-A3BBCA54B051}"/>
              </a:ext>
            </a:extLst>
          </p:cNvPr>
          <p:cNvSpPr txBox="1"/>
          <p:nvPr/>
        </p:nvSpPr>
        <p:spPr>
          <a:xfrm>
            <a:off x="4427984" y="4391126"/>
            <a:ext cx="3744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hlinkClick r:id="rId6"/>
              </a:rPr>
              <a:t>https://besos-sachsen.de/selbstregulation/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58639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F8A94B5E-69A4-4682-984A-2F2800977AE1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Selbstwahrnehmung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62FDDC-0891-43F8-BF4F-5B80485BDB8E}"/>
              </a:ext>
            </a:extLst>
          </p:cNvPr>
          <p:cNvSpPr txBox="1"/>
          <p:nvPr/>
        </p:nvSpPr>
        <p:spPr>
          <a:xfrm>
            <a:off x="2643559" y="1041396"/>
            <a:ext cx="38568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</a:rPr>
              <a:t>Bin ich eigentlich noch selbst am Steuer? </a:t>
            </a:r>
            <a:endParaRPr lang="de-DE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513F281-222F-449D-A0E5-A646B40357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5486"/>
            <a:ext cx="4654873" cy="46548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7E98457-C160-4163-8626-4481D19D62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72" y="544094"/>
            <a:ext cx="835856" cy="83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816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F8A94B5E-69A4-4682-984A-2F2800977AE1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Selbstwahrnehmung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662FDDC-0891-43F8-BF4F-5B80485BDB8E}"/>
              </a:ext>
            </a:extLst>
          </p:cNvPr>
          <p:cNvSpPr txBox="1"/>
          <p:nvPr/>
        </p:nvSpPr>
        <p:spPr>
          <a:xfrm>
            <a:off x="1441075" y="631152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Die Stresspalme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4F6100F-88F4-4CD2-B3C6-2306DA0DDE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72" y="544094"/>
            <a:ext cx="835856" cy="83585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7B3FADC-7C87-4896-B08D-B82D098C6A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822" y="-290079"/>
            <a:ext cx="3824594" cy="540902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E05FF1C-845E-4BEA-A083-534468812827}"/>
              </a:ext>
            </a:extLst>
          </p:cNvPr>
          <p:cNvSpPr txBox="1"/>
          <p:nvPr/>
        </p:nvSpPr>
        <p:spPr>
          <a:xfrm>
            <a:off x="387773" y="1341974"/>
            <a:ext cx="42562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Die Schüler (und Lehrer) lernen, </a:t>
            </a:r>
            <a:br>
              <a:rPr lang="de-DE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de-DE" sz="1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ihren eigenen Stresslevel auf einer Skala von 1 bis 10 auf einer “Stress-Palme” einzuschätzen, um frühzeitig auf Anzeichen von psychischer Belastung reagieren zu können (“Bin ich schon auf der Palme?”).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B1995321-4F3E-49C4-A3C6-BBC4D62DC71B}"/>
              </a:ext>
            </a:extLst>
          </p:cNvPr>
          <p:cNvSpPr/>
          <p:nvPr/>
        </p:nvSpPr>
        <p:spPr>
          <a:xfrm>
            <a:off x="443192" y="2571750"/>
            <a:ext cx="2976680" cy="1296144"/>
          </a:xfrm>
          <a:custGeom>
            <a:avLst/>
            <a:gdLst>
              <a:gd name="connsiteX0" fmla="*/ 0 w 2976680"/>
              <a:gd name="connsiteY0" fmla="*/ 96368 h 1296144"/>
              <a:gd name="connsiteX1" fmla="*/ 96368 w 2976680"/>
              <a:gd name="connsiteY1" fmla="*/ 0 h 1296144"/>
              <a:gd name="connsiteX2" fmla="*/ 792354 w 2976680"/>
              <a:gd name="connsiteY2" fmla="*/ 0 h 1296144"/>
              <a:gd name="connsiteX3" fmla="*/ 1516179 w 2976680"/>
              <a:gd name="connsiteY3" fmla="*/ 0 h 1296144"/>
              <a:gd name="connsiteX4" fmla="*/ 2212165 w 2976680"/>
              <a:gd name="connsiteY4" fmla="*/ 0 h 1296144"/>
              <a:gd name="connsiteX5" fmla="*/ 2880312 w 2976680"/>
              <a:gd name="connsiteY5" fmla="*/ 0 h 1296144"/>
              <a:gd name="connsiteX6" fmla="*/ 2976680 w 2976680"/>
              <a:gd name="connsiteY6" fmla="*/ 96368 h 1296144"/>
              <a:gd name="connsiteX7" fmla="*/ 2976680 w 2976680"/>
              <a:gd name="connsiteY7" fmla="*/ 659106 h 1296144"/>
              <a:gd name="connsiteX8" fmla="*/ 2976680 w 2976680"/>
              <a:gd name="connsiteY8" fmla="*/ 1199776 h 1296144"/>
              <a:gd name="connsiteX9" fmla="*/ 2880312 w 2976680"/>
              <a:gd name="connsiteY9" fmla="*/ 1296144 h 1296144"/>
              <a:gd name="connsiteX10" fmla="*/ 2128647 w 2976680"/>
              <a:gd name="connsiteY10" fmla="*/ 1296144 h 1296144"/>
              <a:gd name="connsiteX11" fmla="*/ 1432661 w 2976680"/>
              <a:gd name="connsiteY11" fmla="*/ 1296144 h 1296144"/>
              <a:gd name="connsiteX12" fmla="*/ 736675 w 2976680"/>
              <a:gd name="connsiteY12" fmla="*/ 1296144 h 1296144"/>
              <a:gd name="connsiteX13" fmla="*/ 96368 w 2976680"/>
              <a:gd name="connsiteY13" fmla="*/ 1296144 h 1296144"/>
              <a:gd name="connsiteX14" fmla="*/ 0 w 2976680"/>
              <a:gd name="connsiteY14" fmla="*/ 1199776 h 1296144"/>
              <a:gd name="connsiteX15" fmla="*/ 0 w 2976680"/>
              <a:gd name="connsiteY15" fmla="*/ 648072 h 1296144"/>
              <a:gd name="connsiteX16" fmla="*/ 0 w 2976680"/>
              <a:gd name="connsiteY16" fmla="*/ 96368 h 1296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976680" h="1296144" fill="none" extrusionOk="0">
                <a:moveTo>
                  <a:pt x="0" y="96368"/>
                </a:moveTo>
                <a:cubicBezTo>
                  <a:pt x="749" y="44093"/>
                  <a:pt x="44479" y="8158"/>
                  <a:pt x="96368" y="0"/>
                </a:cubicBezTo>
                <a:cubicBezTo>
                  <a:pt x="272256" y="8848"/>
                  <a:pt x="632170" y="-21521"/>
                  <a:pt x="792354" y="0"/>
                </a:cubicBezTo>
                <a:cubicBezTo>
                  <a:pt x="952538" y="21521"/>
                  <a:pt x="1234715" y="23795"/>
                  <a:pt x="1516179" y="0"/>
                </a:cubicBezTo>
                <a:cubicBezTo>
                  <a:pt x="1797644" y="-23795"/>
                  <a:pt x="1943162" y="-23305"/>
                  <a:pt x="2212165" y="0"/>
                </a:cubicBezTo>
                <a:cubicBezTo>
                  <a:pt x="2481168" y="23305"/>
                  <a:pt x="2550066" y="-9455"/>
                  <a:pt x="2880312" y="0"/>
                </a:cubicBezTo>
                <a:cubicBezTo>
                  <a:pt x="2933461" y="3939"/>
                  <a:pt x="2985155" y="38815"/>
                  <a:pt x="2976680" y="96368"/>
                </a:cubicBezTo>
                <a:cubicBezTo>
                  <a:pt x="2998235" y="238708"/>
                  <a:pt x="2969756" y="423821"/>
                  <a:pt x="2976680" y="659106"/>
                </a:cubicBezTo>
                <a:cubicBezTo>
                  <a:pt x="2983604" y="894391"/>
                  <a:pt x="2984571" y="947560"/>
                  <a:pt x="2976680" y="1199776"/>
                </a:cubicBezTo>
                <a:cubicBezTo>
                  <a:pt x="2983452" y="1247537"/>
                  <a:pt x="2940422" y="1300204"/>
                  <a:pt x="2880312" y="1296144"/>
                </a:cubicBezTo>
                <a:cubicBezTo>
                  <a:pt x="2724109" y="1264747"/>
                  <a:pt x="2410514" y="1306925"/>
                  <a:pt x="2128647" y="1296144"/>
                </a:cubicBezTo>
                <a:cubicBezTo>
                  <a:pt x="1846781" y="1285363"/>
                  <a:pt x="1612465" y="1300151"/>
                  <a:pt x="1432661" y="1296144"/>
                </a:cubicBezTo>
                <a:cubicBezTo>
                  <a:pt x="1252857" y="1292137"/>
                  <a:pt x="928828" y="1311212"/>
                  <a:pt x="736675" y="1296144"/>
                </a:cubicBezTo>
                <a:cubicBezTo>
                  <a:pt x="544522" y="1281076"/>
                  <a:pt x="324236" y="1326781"/>
                  <a:pt x="96368" y="1296144"/>
                </a:cubicBezTo>
                <a:cubicBezTo>
                  <a:pt x="45626" y="1304268"/>
                  <a:pt x="11579" y="1250234"/>
                  <a:pt x="0" y="1199776"/>
                </a:cubicBezTo>
                <a:cubicBezTo>
                  <a:pt x="5299" y="1010070"/>
                  <a:pt x="18741" y="783488"/>
                  <a:pt x="0" y="648072"/>
                </a:cubicBezTo>
                <a:cubicBezTo>
                  <a:pt x="-18741" y="512656"/>
                  <a:pt x="-367" y="218394"/>
                  <a:pt x="0" y="96368"/>
                </a:cubicBezTo>
                <a:close/>
              </a:path>
              <a:path w="2976680" h="1296144" stroke="0" extrusionOk="0">
                <a:moveTo>
                  <a:pt x="0" y="96368"/>
                </a:moveTo>
                <a:cubicBezTo>
                  <a:pt x="-5860" y="49405"/>
                  <a:pt x="34754" y="9838"/>
                  <a:pt x="96368" y="0"/>
                </a:cubicBezTo>
                <a:cubicBezTo>
                  <a:pt x="394361" y="29986"/>
                  <a:pt x="468172" y="-1974"/>
                  <a:pt x="708836" y="0"/>
                </a:cubicBezTo>
                <a:cubicBezTo>
                  <a:pt x="949500" y="1974"/>
                  <a:pt x="1125511" y="4306"/>
                  <a:pt x="1404822" y="0"/>
                </a:cubicBezTo>
                <a:cubicBezTo>
                  <a:pt x="1684133" y="-4306"/>
                  <a:pt x="1861720" y="16897"/>
                  <a:pt x="2100808" y="0"/>
                </a:cubicBezTo>
                <a:cubicBezTo>
                  <a:pt x="2339896" y="-16897"/>
                  <a:pt x="2567284" y="-33182"/>
                  <a:pt x="2880312" y="0"/>
                </a:cubicBezTo>
                <a:cubicBezTo>
                  <a:pt x="2935271" y="384"/>
                  <a:pt x="2972311" y="47121"/>
                  <a:pt x="2976680" y="96368"/>
                </a:cubicBezTo>
                <a:cubicBezTo>
                  <a:pt x="2979023" y="318541"/>
                  <a:pt x="2988685" y="531266"/>
                  <a:pt x="2976680" y="648072"/>
                </a:cubicBezTo>
                <a:cubicBezTo>
                  <a:pt x="2964675" y="764878"/>
                  <a:pt x="2982643" y="1056395"/>
                  <a:pt x="2976680" y="1199776"/>
                </a:cubicBezTo>
                <a:cubicBezTo>
                  <a:pt x="2975787" y="1256166"/>
                  <a:pt x="2932261" y="1296180"/>
                  <a:pt x="2880312" y="1296144"/>
                </a:cubicBezTo>
                <a:cubicBezTo>
                  <a:pt x="2685333" y="1321334"/>
                  <a:pt x="2464831" y="1276732"/>
                  <a:pt x="2212165" y="1296144"/>
                </a:cubicBezTo>
                <a:cubicBezTo>
                  <a:pt x="1959499" y="1315556"/>
                  <a:pt x="1707711" y="1329298"/>
                  <a:pt x="1516179" y="1296144"/>
                </a:cubicBezTo>
                <a:cubicBezTo>
                  <a:pt x="1324647" y="1262990"/>
                  <a:pt x="958886" y="1322460"/>
                  <a:pt x="764515" y="1296144"/>
                </a:cubicBezTo>
                <a:cubicBezTo>
                  <a:pt x="570144" y="1269828"/>
                  <a:pt x="401917" y="1310478"/>
                  <a:pt x="96368" y="1296144"/>
                </a:cubicBezTo>
                <a:cubicBezTo>
                  <a:pt x="41630" y="1299179"/>
                  <a:pt x="-98" y="1256387"/>
                  <a:pt x="0" y="1199776"/>
                </a:cubicBezTo>
                <a:cubicBezTo>
                  <a:pt x="-19760" y="1016718"/>
                  <a:pt x="-24896" y="813426"/>
                  <a:pt x="0" y="670140"/>
                </a:cubicBezTo>
                <a:cubicBezTo>
                  <a:pt x="24896" y="526854"/>
                  <a:pt x="-10524" y="350605"/>
                  <a:pt x="0" y="96368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tx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1349366">
                  <a:prstGeom prst="roundRect">
                    <a:avLst>
                      <a:gd name="adj" fmla="val 743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E23893-E0B1-49EB-9E66-786E431C45BC}"/>
              </a:ext>
            </a:extLst>
          </p:cNvPr>
          <p:cNvSpPr txBox="1"/>
          <p:nvPr/>
        </p:nvSpPr>
        <p:spPr>
          <a:xfrm>
            <a:off x="574133" y="2648746"/>
            <a:ext cx="27116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Die Zahl 7 ist oftmals der Triggerpunkt zum Krokodil. </a:t>
            </a:r>
            <a:br>
              <a:rPr lang="de-DE" sz="1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</a:br>
            <a:br>
              <a:rPr lang="de-DE" sz="1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de-DE" sz="1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Man könnte auch sagen: </a:t>
            </a:r>
            <a:br>
              <a:rPr lang="de-DE" sz="1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de-DE" sz="12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“Das Wasser steht mir bis zum Hals”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477B48E-7DD3-4FF2-ADCB-D032407220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818" y="2043527"/>
            <a:ext cx="1354012" cy="135401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ACF9DBD-D4E6-487A-BFAC-1F334B3EC5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741" y="1010123"/>
            <a:ext cx="3678806" cy="367880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C1EC5E00-5F92-4EE7-A10F-9B23BFBB52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71"/>
          <a:stretch/>
        </p:blipFill>
        <p:spPr>
          <a:xfrm>
            <a:off x="3830786" y="2043527"/>
            <a:ext cx="2931790" cy="26658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0715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F8A94B5E-69A4-4682-984A-2F2800977AE1}"/>
              </a:ext>
            </a:extLst>
          </p:cNvPr>
          <p:cNvSpPr/>
          <p:nvPr/>
        </p:nvSpPr>
        <p:spPr>
          <a:xfrm rot="5400000">
            <a:off x="6060845" y="943716"/>
            <a:ext cx="5143496" cy="3256078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BC5B373-42F3-45DE-A1AD-BCECAE87241F}"/>
              </a:ext>
            </a:extLst>
          </p:cNvPr>
          <p:cNvSpPr txBox="1"/>
          <p:nvPr/>
        </p:nvSpPr>
        <p:spPr>
          <a:xfrm>
            <a:off x="1475656" y="583594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Das Steuer in der Hand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5" y="410078"/>
            <a:ext cx="1203598" cy="120359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989946A7-7398-400B-9C5F-54B9DC090D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626" y="2155004"/>
            <a:ext cx="4797540" cy="479754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3C9D8A2-9423-416B-B7ED-1873009131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331" y="1045920"/>
            <a:ext cx="3507854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43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302B9602-5958-A291-9D0D-4BE87AEA45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8584825"/>
              </p:ext>
            </p:extLst>
          </p:nvPr>
        </p:nvGraphicFramePr>
        <p:xfrm>
          <a:off x="186373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6427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CE6A864-AE6F-4FF3-BE38-85543B9C4677}"/>
              </a:ext>
            </a:extLst>
          </p:cNvPr>
          <p:cNvSpPr txBox="1"/>
          <p:nvPr/>
        </p:nvSpPr>
        <p:spPr>
          <a:xfrm>
            <a:off x="1547664" y="3767426"/>
            <a:ext cx="5049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3"/>
              </a:rPr>
              <a:t>https://besos-sachsen.de/selbstregulation/</a:t>
            </a:r>
            <a:endParaRPr lang="de-DE" dirty="0"/>
          </a:p>
        </p:txBody>
      </p:sp>
      <p:pic>
        <p:nvPicPr>
          <p:cNvPr id="3" name="Grafik 2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7C28EC30-07C1-72FC-5B91-C79C5D077E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5" b="15700"/>
          <a:stretch/>
        </p:blipFill>
        <p:spPr>
          <a:xfrm>
            <a:off x="1489228" y="1501103"/>
            <a:ext cx="6845003" cy="2141293"/>
          </a:xfrm>
          <a:prstGeom prst="rect">
            <a:avLst/>
          </a:prstGeom>
        </p:spPr>
      </p:pic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8DF60E1B-3E7B-4567-9C90-E9E96D22C2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947659"/>
              </p:ext>
            </p:extLst>
          </p:nvPr>
        </p:nvGraphicFramePr>
        <p:xfrm>
          <a:off x="6966311" y="93653"/>
          <a:ext cx="1701525" cy="1896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99132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8D0FDC-6DCA-494B-A5E9-9E6A84B997C5}"/>
              </a:ext>
            </a:extLst>
          </p:cNvPr>
          <p:cNvSpPr txBox="1"/>
          <p:nvPr/>
        </p:nvSpPr>
        <p:spPr>
          <a:xfrm>
            <a:off x="1475656" y="583594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Schmetterlingsumarmung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5" name="Grafik 4" descr="Ein Bild, das Text, Screenshot, Schrift enthält.&#10;&#10;KI-generierte Inhalte können fehlerhaft sein.">
            <a:hlinkClick r:id="rId4"/>
            <a:extLst>
              <a:ext uri="{FF2B5EF4-FFF2-40B4-BE49-F238E27FC236}">
                <a16:creationId xmlns:a16="http://schemas.microsoft.com/office/drawing/2014/main" id="{83A3AB23-6BA4-500C-3187-683D5A4D82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425" y="1315820"/>
            <a:ext cx="4821149" cy="251186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1072DEC-857F-4185-B33A-5A88927EEA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433" y="2571750"/>
            <a:ext cx="2135375" cy="174924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6AF9EBB-2AA9-4100-BF19-B838FE91A51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03"/>
          <a:stretch/>
        </p:blipFill>
        <p:spPr>
          <a:xfrm>
            <a:off x="5220072" y="729961"/>
            <a:ext cx="6577811" cy="441353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231AA4C-C902-ADB6-0640-786AF2EE38A2}"/>
              </a:ext>
            </a:extLst>
          </p:cNvPr>
          <p:cNvSpPr txBox="1"/>
          <p:nvPr/>
        </p:nvSpPr>
        <p:spPr>
          <a:xfrm>
            <a:off x="2453809" y="3827680"/>
            <a:ext cx="4821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Wichtig: Die eigene Wahrnehmung spüren; entschleunigen &amp; zentrieren; auch selbst in die Ruhe kommen und in die Haltung finden. (Ko-Regulation)</a:t>
            </a:r>
          </a:p>
        </p:txBody>
      </p:sp>
    </p:spTree>
    <p:extLst>
      <p:ext uri="{BB962C8B-B14F-4D97-AF65-F5344CB8AC3E}">
        <p14:creationId xmlns:p14="http://schemas.microsoft.com/office/powerpoint/2010/main" val="3120089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8D0FDC-6DCA-494B-A5E9-9E6A84B997C5}"/>
              </a:ext>
            </a:extLst>
          </p:cNvPr>
          <p:cNvSpPr txBox="1"/>
          <p:nvPr/>
        </p:nvSpPr>
        <p:spPr>
          <a:xfrm>
            <a:off x="1475656" y="583594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Ohrenmassage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E624759-A4E2-4EEC-BAA3-07771AD20E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7" r="26892"/>
          <a:stretch/>
        </p:blipFill>
        <p:spPr>
          <a:xfrm>
            <a:off x="1547664" y="923818"/>
            <a:ext cx="2952329" cy="2968877"/>
          </a:xfrm>
          <a:prstGeom prst="rect">
            <a:avLst/>
          </a:prstGeom>
        </p:spPr>
      </p:pic>
      <p:pic>
        <p:nvPicPr>
          <p:cNvPr id="3" name="Grafik 2">
            <a:hlinkClick r:id="rId5"/>
            <a:extLst>
              <a:ext uri="{FF2B5EF4-FFF2-40B4-BE49-F238E27FC236}">
                <a16:creationId xmlns:a16="http://schemas.microsoft.com/office/drawing/2014/main" id="{EAAEF4B3-BB46-4BC5-8035-EC04BD4E9C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6096" y="326635"/>
            <a:ext cx="3184207" cy="44902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AD644AE-2D0A-4316-B693-176B7F840E05}"/>
              </a:ext>
            </a:extLst>
          </p:cNvPr>
          <p:cNvSpPr txBox="1"/>
          <p:nvPr/>
        </p:nvSpPr>
        <p:spPr>
          <a:xfrm>
            <a:off x="389861" y="4235688"/>
            <a:ext cx="422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„Wie Manuel Neuer vor einem Elfmeter…“</a:t>
            </a:r>
          </a:p>
        </p:txBody>
      </p:sp>
    </p:spTree>
    <p:extLst>
      <p:ext uri="{BB962C8B-B14F-4D97-AF65-F5344CB8AC3E}">
        <p14:creationId xmlns:p14="http://schemas.microsoft.com/office/powerpoint/2010/main" val="276853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302B9602-5958-A291-9D0D-4BE87AEA45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6670873"/>
              </p:ext>
            </p:extLst>
          </p:nvPr>
        </p:nvGraphicFramePr>
        <p:xfrm>
          <a:off x="186373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6080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3F8DAD0-0344-498F-91C7-BDDD054F0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76969"/>
            <a:ext cx="3096344" cy="630000"/>
          </a:xfrm>
        </p:spPr>
        <p:txBody>
          <a:bodyPr/>
          <a:lstStyle/>
          <a:p>
            <a:r>
              <a:rPr lang="de-DE" sz="1400" dirty="0">
                <a:solidFill>
                  <a:schemeClr val="tx2"/>
                </a:solidFill>
                <a:latin typeface="Arial" panose="020B0604020202020204" pitchFamily="34" charset="0"/>
              </a:rPr>
              <a:t>Ausgangslage und Ziel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71D156B-9DB1-4745-AC49-2B1A97104CCD}"/>
              </a:ext>
            </a:extLst>
          </p:cNvPr>
          <p:cNvSpPr txBox="1"/>
          <p:nvPr/>
        </p:nvSpPr>
        <p:spPr>
          <a:xfrm>
            <a:off x="433293" y="3465137"/>
            <a:ext cx="788436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C00000"/>
                </a:solidFill>
                <a:latin typeface="Arial" panose="020B0604020202020204" pitchFamily="34" charset="0"/>
              </a:rPr>
              <a:t>Unter psychischer Belastung leidet die Orientierungs- und Lernfähigkeit zuerst.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E08C658-DD3B-4BA4-9314-C10D2D4CA8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2" t="36345" r="2162" b="34950"/>
          <a:stretch/>
        </p:blipFill>
        <p:spPr>
          <a:xfrm>
            <a:off x="4932040" y="0"/>
            <a:ext cx="4754951" cy="192978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65460F63-8FF5-4F55-ACFA-3E33608EB0C2}"/>
              </a:ext>
            </a:extLst>
          </p:cNvPr>
          <p:cNvSpPr txBox="1"/>
          <p:nvPr/>
        </p:nvSpPr>
        <p:spPr>
          <a:xfrm>
            <a:off x="434333" y="1021969"/>
            <a:ext cx="5544616" cy="955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3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In den zurückliegenden Jahren ist der Anteil von Schülerinnen und </a:t>
            </a:r>
            <a:r>
              <a:rPr lang="de-DE" sz="13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Schülern mit psychischen Belastungen </a:t>
            </a:r>
            <a:r>
              <a:rPr lang="de-DE" sz="13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stark angestiegen. </a:t>
            </a:r>
          </a:p>
          <a:p>
            <a:pPr>
              <a:lnSpc>
                <a:spcPct val="150000"/>
              </a:lnSpc>
            </a:pPr>
            <a:r>
              <a:rPr lang="de-DE" sz="13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Pandemiebedingt kam es zu erheblichen Verstärkung der Belastungen.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843F9912-7024-4AA0-940C-FADED4F6A71A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34A9D6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1696BFD-3A6F-4E23-9144-8133F7F2080F}"/>
              </a:ext>
            </a:extLst>
          </p:cNvPr>
          <p:cNvSpPr txBox="1"/>
          <p:nvPr/>
        </p:nvSpPr>
        <p:spPr>
          <a:xfrm>
            <a:off x="433293" y="2032182"/>
            <a:ext cx="7509331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Symptome von Depression und Ängsten nahmen deutlich zu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Das subjektive Wohlbefinden von </a:t>
            </a:r>
            <a:r>
              <a:rPr lang="de-DE" sz="11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SuS</a:t>
            </a:r>
            <a:r>
              <a:rPr lang="de-DE" sz="11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 hat sich deutlich verschlechtert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Der Anteil derjenigen, die sich psychisch stark belastet fühlen, stieg im Laufe der Pandemie von 32% auf 51%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1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Insbesondere Kinder und Jugendliche, die aus nicht akademischen Elternhäusern oder aus Migrantenfamilien kommen, haben ein hohes Risiko, psychisch zu erkranken. </a:t>
            </a: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/>
              </a:rPr>
              <a:t>Schlack, R. et al. (RKI, 2020)</a:t>
            </a: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</a:t>
            </a: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Schlack, R. (RKI, 2023)</a:t>
            </a: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 </a:t>
            </a: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Anger &amp; </a:t>
            </a:r>
            <a:r>
              <a:rPr kumimoji="0" lang="de-DE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Plünnecke</a:t>
            </a:r>
            <a:r>
              <a:rPr kumimoji="0" lang="de-DE" sz="7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 (IW, 2021)</a:t>
            </a: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0EFD7AF-6760-4A7F-95B9-78355CC22B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3" y="3713489"/>
            <a:ext cx="720080" cy="101850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D493920-59C7-4A9E-AC0D-C072B118394A}"/>
              </a:ext>
            </a:extLst>
          </p:cNvPr>
          <p:cNvSpPr txBox="1"/>
          <p:nvPr/>
        </p:nvSpPr>
        <p:spPr>
          <a:xfrm>
            <a:off x="1154413" y="3776472"/>
            <a:ext cx="7784731" cy="955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3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Das Ziel ist es, </a:t>
            </a:r>
            <a:r>
              <a:rPr lang="de-DE" sz="13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Lehr- und Berufsorientierungskräften ein Modell und eine Toolbox an die Hand zu geben, die den Umgang mit belasteten Kindern und Jugendlichen sowie mit der eigenen Belastung verbessert.</a:t>
            </a:r>
          </a:p>
        </p:txBody>
      </p:sp>
    </p:spTree>
    <p:extLst>
      <p:ext uri="{BB962C8B-B14F-4D97-AF65-F5344CB8AC3E}">
        <p14:creationId xmlns:p14="http://schemas.microsoft.com/office/powerpoint/2010/main" val="197491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pic>
        <p:nvPicPr>
          <p:cNvPr id="11" name="Grafik 10">
            <a:hlinkClick r:id="rId3"/>
            <a:extLst>
              <a:ext uri="{FF2B5EF4-FFF2-40B4-BE49-F238E27FC236}">
                <a16:creationId xmlns:a16="http://schemas.microsoft.com/office/drawing/2014/main" id="{EE6ECC81-B3EC-433C-9E39-11A695397F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417"/>
          <a:stretch/>
        </p:blipFill>
        <p:spPr>
          <a:xfrm>
            <a:off x="1375014" y="1386909"/>
            <a:ext cx="6393972" cy="3096344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68D0FDC-6DCA-494B-A5E9-9E6A84B997C5}"/>
              </a:ext>
            </a:extLst>
          </p:cNvPr>
          <p:cNvSpPr txBox="1"/>
          <p:nvPr/>
        </p:nvSpPr>
        <p:spPr>
          <a:xfrm>
            <a:off x="1475656" y="583594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Atemtechniken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1CFCAD22-65CB-9878-7BD2-CBAE39B8B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2982"/>
              </p:ext>
            </p:extLst>
          </p:nvPr>
        </p:nvGraphicFramePr>
        <p:xfrm>
          <a:off x="5317360" y="3080001"/>
          <a:ext cx="2451626" cy="1383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12587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8D0FDC-6DCA-494B-A5E9-9E6A84B997C5}"/>
              </a:ext>
            </a:extLst>
          </p:cNvPr>
          <p:cNvSpPr txBox="1"/>
          <p:nvPr/>
        </p:nvSpPr>
        <p:spPr>
          <a:xfrm>
            <a:off x="1475656" y="583594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Atemtechniken sind der Schlüssel zum autonomen Nervensystem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CD5C9E2-C1F8-425F-A16C-C1654C242C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055507"/>
            <a:ext cx="1236733" cy="1236733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6B610965-280F-4433-9277-483F57EC6905}"/>
              </a:ext>
            </a:extLst>
          </p:cNvPr>
          <p:cNvSpPr txBox="1"/>
          <p:nvPr/>
        </p:nvSpPr>
        <p:spPr>
          <a:xfrm>
            <a:off x="2183255" y="2418591"/>
            <a:ext cx="45139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Wenn die richtigen Signale gesetzt werden: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7904D94E-7558-4DA6-8EE0-DE4171B90B68}"/>
              </a:ext>
            </a:extLst>
          </p:cNvPr>
          <p:cNvSpPr/>
          <p:nvPr/>
        </p:nvSpPr>
        <p:spPr>
          <a:xfrm>
            <a:off x="2308756" y="2858399"/>
            <a:ext cx="4143498" cy="1528310"/>
          </a:xfrm>
          <a:custGeom>
            <a:avLst/>
            <a:gdLst>
              <a:gd name="connsiteX0" fmla="*/ 0 w 4143498"/>
              <a:gd name="connsiteY0" fmla="*/ 113630 h 1528310"/>
              <a:gd name="connsiteX1" fmla="*/ 113630 w 4143498"/>
              <a:gd name="connsiteY1" fmla="*/ 0 h 1528310"/>
              <a:gd name="connsiteX2" fmla="*/ 648849 w 4143498"/>
              <a:gd name="connsiteY2" fmla="*/ 0 h 1528310"/>
              <a:gd name="connsiteX3" fmla="*/ 1301556 w 4143498"/>
              <a:gd name="connsiteY3" fmla="*/ 0 h 1528310"/>
              <a:gd name="connsiteX4" fmla="*/ 1836775 w 4143498"/>
              <a:gd name="connsiteY4" fmla="*/ 0 h 1528310"/>
              <a:gd name="connsiteX5" fmla="*/ 2567806 w 4143498"/>
              <a:gd name="connsiteY5" fmla="*/ 0 h 1528310"/>
              <a:gd name="connsiteX6" fmla="*/ 3142187 w 4143498"/>
              <a:gd name="connsiteY6" fmla="*/ 0 h 1528310"/>
              <a:gd name="connsiteX7" fmla="*/ 4029868 w 4143498"/>
              <a:gd name="connsiteY7" fmla="*/ 0 h 1528310"/>
              <a:gd name="connsiteX8" fmla="*/ 4143498 w 4143498"/>
              <a:gd name="connsiteY8" fmla="*/ 113630 h 1528310"/>
              <a:gd name="connsiteX9" fmla="*/ 4143498 w 4143498"/>
              <a:gd name="connsiteY9" fmla="*/ 764155 h 1528310"/>
              <a:gd name="connsiteX10" fmla="*/ 4143498 w 4143498"/>
              <a:gd name="connsiteY10" fmla="*/ 1414680 h 1528310"/>
              <a:gd name="connsiteX11" fmla="*/ 4029868 w 4143498"/>
              <a:gd name="connsiteY11" fmla="*/ 1528310 h 1528310"/>
              <a:gd name="connsiteX12" fmla="*/ 3377162 w 4143498"/>
              <a:gd name="connsiteY12" fmla="*/ 1528310 h 1528310"/>
              <a:gd name="connsiteX13" fmla="*/ 2646131 w 4143498"/>
              <a:gd name="connsiteY13" fmla="*/ 1528310 h 1528310"/>
              <a:gd name="connsiteX14" fmla="*/ 2071749 w 4143498"/>
              <a:gd name="connsiteY14" fmla="*/ 1528310 h 1528310"/>
              <a:gd name="connsiteX15" fmla="*/ 1379880 w 4143498"/>
              <a:gd name="connsiteY15" fmla="*/ 1528310 h 1528310"/>
              <a:gd name="connsiteX16" fmla="*/ 727174 w 4143498"/>
              <a:gd name="connsiteY16" fmla="*/ 1528310 h 1528310"/>
              <a:gd name="connsiteX17" fmla="*/ 113630 w 4143498"/>
              <a:gd name="connsiteY17" fmla="*/ 1528310 h 1528310"/>
              <a:gd name="connsiteX18" fmla="*/ 0 w 4143498"/>
              <a:gd name="connsiteY18" fmla="*/ 1414680 h 1528310"/>
              <a:gd name="connsiteX19" fmla="*/ 0 w 4143498"/>
              <a:gd name="connsiteY19" fmla="*/ 790176 h 1528310"/>
              <a:gd name="connsiteX20" fmla="*/ 0 w 4143498"/>
              <a:gd name="connsiteY20" fmla="*/ 113630 h 1528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43498" h="1528310" fill="none" extrusionOk="0">
                <a:moveTo>
                  <a:pt x="0" y="113630"/>
                </a:moveTo>
                <a:cubicBezTo>
                  <a:pt x="-2334" y="64679"/>
                  <a:pt x="58180" y="9989"/>
                  <a:pt x="113630" y="0"/>
                </a:cubicBezTo>
                <a:cubicBezTo>
                  <a:pt x="255429" y="15904"/>
                  <a:pt x="484313" y="-24412"/>
                  <a:pt x="648849" y="0"/>
                </a:cubicBezTo>
                <a:cubicBezTo>
                  <a:pt x="813385" y="24412"/>
                  <a:pt x="981091" y="-17537"/>
                  <a:pt x="1301556" y="0"/>
                </a:cubicBezTo>
                <a:cubicBezTo>
                  <a:pt x="1622021" y="17537"/>
                  <a:pt x="1583128" y="21209"/>
                  <a:pt x="1836775" y="0"/>
                </a:cubicBezTo>
                <a:cubicBezTo>
                  <a:pt x="2090422" y="-21209"/>
                  <a:pt x="2350630" y="-30737"/>
                  <a:pt x="2567806" y="0"/>
                </a:cubicBezTo>
                <a:cubicBezTo>
                  <a:pt x="2784982" y="30737"/>
                  <a:pt x="2872054" y="27192"/>
                  <a:pt x="3142187" y="0"/>
                </a:cubicBezTo>
                <a:cubicBezTo>
                  <a:pt x="3412320" y="-27192"/>
                  <a:pt x="3700163" y="1287"/>
                  <a:pt x="4029868" y="0"/>
                </a:cubicBezTo>
                <a:cubicBezTo>
                  <a:pt x="4096423" y="7646"/>
                  <a:pt x="4136735" y="60365"/>
                  <a:pt x="4143498" y="113630"/>
                </a:cubicBezTo>
                <a:cubicBezTo>
                  <a:pt x="4162737" y="427098"/>
                  <a:pt x="4127980" y="592198"/>
                  <a:pt x="4143498" y="764155"/>
                </a:cubicBezTo>
                <a:cubicBezTo>
                  <a:pt x="4159016" y="936112"/>
                  <a:pt x="4156511" y="1142094"/>
                  <a:pt x="4143498" y="1414680"/>
                </a:cubicBezTo>
                <a:cubicBezTo>
                  <a:pt x="4145616" y="1484373"/>
                  <a:pt x="4105103" y="1525330"/>
                  <a:pt x="4029868" y="1528310"/>
                </a:cubicBezTo>
                <a:cubicBezTo>
                  <a:pt x="3870731" y="1525383"/>
                  <a:pt x="3542609" y="1560756"/>
                  <a:pt x="3377162" y="1528310"/>
                </a:cubicBezTo>
                <a:cubicBezTo>
                  <a:pt x="3211715" y="1495864"/>
                  <a:pt x="2887221" y="1519158"/>
                  <a:pt x="2646131" y="1528310"/>
                </a:cubicBezTo>
                <a:cubicBezTo>
                  <a:pt x="2405041" y="1537462"/>
                  <a:pt x="2227676" y="1530868"/>
                  <a:pt x="2071749" y="1528310"/>
                </a:cubicBezTo>
                <a:cubicBezTo>
                  <a:pt x="1915822" y="1525752"/>
                  <a:pt x="1688848" y="1494868"/>
                  <a:pt x="1379880" y="1528310"/>
                </a:cubicBezTo>
                <a:cubicBezTo>
                  <a:pt x="1070912" y="1561752"/>
                  <a:pt x="921229" y="1520216"/>
                  <a:pt x="727174" y="1528310"/>
                </a:cubicBezTo>
                <a:cubicBezTo>
                  <a:pt x="533119" y="1536404"/>
                  <a:pt x="325301" y="1543589"/>
                  <a:pt x="113630" y="1528310"/>
                </a:cubicBezTo>
                <a:cubicBezTo>
                  <a:pt x="55327" y="1527462"/>
                  <a:pt x="-11450" y="1467670"/>
                  <a:pt x="0" y="1414680"/>
                </a:cubicBezTo>
                <a:cubicBezTo>
                  <a:pt x="10766" y="1185874"/>
                  <a:pt x="-7733" y="928691"/>
                  <a:pt x="0" y="790176"/>
                </a:cubicBezTo>
                <a:cubicBezTo>
                  <a:pt x="7733" y="651661"/>
                  <a:pt x="-6886" y="436028"/>
                  <a:pt x="0" y="113630"/>
                </a:cubicBezTo>
                <a:close/>
              </a:path>
              <a:path w="4143498" h="1528310" stroke="0" extrusionOk="0">
                <a:moveTo>
                  <a:pt x="0" y="113630"/>
                </a:moveTo>
                <a:cubicBezTo>
                  <a:pt x="-5835" y="57107"/>
                  <a:pt x="49136" y="2038"/>
                  <a:pt x="113630" y="0"/>
                </a:cubicBezTo>
                <a:cubicBezTo>
                  <a:pt x="236611" y="-10678"/>
                  <a:pt x="478533" y="23158"/>
                  <a:pt x="648849" y="0"/>
                </a:cubicBezTo>
                <a:cubicBezTo>
                  <a:pt x="819165" y="-23158"/>
                  <a:pt x="1028335" y="21073"/>
                  <a:pt x="1301556" y="0"/>
                </a:cubicBezTo>
                <a:cubicBezTo>
                  <a:pt x="1574777" y="-21073"/>
                  <a:pt x="1815045" y="-15441"/>
                  <a:pt x="1954262" y="0"/>
                </a:cubicBezTo>
                <a:cubicBezTo>
                  <a:pt x="2093479" y="15441"/>
                  <a:pt x="2383807" y="3441"/>
                  <a:pt x="2528643" y="0"/>
                </a:cubicBezTo>
                <a:cubicBezTo>
                  <a:pt x="2673479" y="-3441"/>
                  <a:pt x="3000362" y="17643"/>
                  <a:pt x="3181350" y="0"/>
                </a:cubicBezTo>
                <a:cubicBezTo>
                  <a:pt x="3362338" y="-17643"/>
                  <a:pt x="3635464" y="-41364"/>
                  <a:pt x="4029868" y="0"/>
                </a:cubicBezTo>
                <a:cubicBezTo>
                  <a:pt x="4099075" y="-4368"/>
                  <a:pt x="4146179" y="52619"/>
                  <a:pt x="4143498" y="113630"/>
                </a:cubicBezTo>
                <a:cubicBezTo>
                  <a:pt x="4159021" y="324070"/>
                  <a:pt x="4140857" y="584107"/>
                  <a:pt x="4143498" y="751145"/>
                </a:cubicBezTo>
                <a:cubicBezTo>
                  <a:pt x="4146139" y="918184"/>
                  <a:pt x="4167029" y="1234145"/>
                  <a:pt x="4143498" y="1414680"/>
                </a:cubicBezTo>
                <a:cubicBezTo>
                  <a:pt x="4140880" y="1462710"/>
                  <a:pt x="4096540" y="1535028"/>
                  <a:pt x="4029868" y="1528310"/>
                </a:cubicBezTo>
                <a:cubicBezTo>
                  <a:pt x="3873175" y="1503398"/>
                  <a:pt x="3740369" y="1508835"/>
                  <a:pt x="3494649" y="1528310"/>
                </a:cubicBezTo>
                <a:cubicBezTo>
                  <a:pt x="3248929" y="1547785"/>
                  <a:pt x="3146638" y="1558878"/>
                  <a:pt x="2841942" y="1528310"/>
                </a:cubicBezTo>
                <a:cubicBezTo>
                  <a:pt x="2537246" y="1497742"/>
                  <a:pt x="2498240" y="1500401"/>
                  <a:pt x="2267561" y="1528310"/>
                </a:cubicBezTo>
                <a:cubicBezTo>
                  <a:pt x="2036882" y="1556219"/>
                  <a:pt x="1847953" y="1538810"/>
                  <a:pt x="1693179" y="1528310"/>
                </a:cubicBezTo>
                <a:cubicBezTo>
                  <a:pt x="1538405" y="1517810"/>
                  <a:pt x="1326127" y="1552867"/>
                  <a:pt x="1118798" y="1528310"/>
                </a:cubicBezTo>
                <a:cubicBezTo>
                  <a:pt x="911469" y="1503753"/>
                  <a:pt x="541484" y="1492195"/>
                  <a:pt x="113630" y="1528310"/>
                </a:cubicBezTo>
                <a:cubicBezTo>
                  <a:pt x="51883" y="1529585"/>
                  <a:pt x="1810" y="1488502"/>
                  <a:pt x="0" y="1414680"/>
                </a:cubicBezTo>
                <a:cubicBezTo>
                  <a:pt x="-26020" y="1111045"/>
                  <a:pt x="-16434" y="1018808"/>
                  <a:pt x="0" y="764155"/>
                </a:cubicBezTo>
                <a:cubicBezTo>
                  <a:pt x="16434" y="509503"/>
                  <a:pt x="-30210" y="345328"/>
                  <a:pt x="0" y="11363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tx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1349366">
                  <a:prstGeom prst="roundRect">
                    <a:avLst>
                      <a:gd name="adj" fmla="val 743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13C7F2E-975A-4B95-AC7D-7DE0FD019D64}"/>
              </a:ext>
            </a:extLst>
          </p:cNvPr>
          <p:cNvSpPr txBox="1"/>
          <p:nvPr/>
        </p:nvSpPr>
        <p:spPr>
          <a:xfrm>
            <a:off x="2431653" y="2938197"/>
            <a:ext cx="266609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langsamer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F74F770-1F3D-48AA-AE2A-34F913013F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688" y="3232001"/>
            <a:ext cx="2043174" cy="204317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8A47F2BC-F2BF-4379-BBD3-07BB431A2E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023" y="3222778"/>
            <a:ext cx="729244" cy="729244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20EBDA9-444A-D856-7C46-E06F87BFAFAE}"/>
              </a:ext>
            </a:extLst>
          </p:cNvPr>
          <p:cNvSpPr txBox="1"/>
          <p:nvPr/>
        </p:nvSpPr>
        <p:spPr>
          <a:xfrm>
            <a:off x="2439933" y="3805329"/>
            <a:ext cx="266609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reduziert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7E2A7E0-73DE-CBA0-BE65-DC66C4BBE3D2}"/>
              </a:ext>
            </a:extLst>
          </p:cNvPr>
          <p:cNvSpPr txBox="1"/>
          <p:nvPr/>
        </p:nvSpPr>
        <p:spPr>
          <a:xfrm>
            <a:off x="2431653" y="3232001"/>
            <a:ext cx="266609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durch die Nase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F38E7ED-C8B5-AC65-AFF4-479B31E2B1C9}"/>
              </a:ext>
            </a:extLst>
          </p:cNvPr>
          <p:cNvSpPr txBox="1"/>
          <p:nvPr/>
        </p:nvSpPr>
        <p:spPr>
          <a:xfrm>
            <a:off x="2431653" y="3512653"/>
            <a:ext cx="266609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4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in den Bauch (Zwerchfell)</a:t>
            </a:r>
          </a:p>
        </p:txBody>
      </p:sp>
    </p:spTree>
    <p:extLst>
      <p:ext uri="{BB962C8B-B14F-4D97-AF65-F5344CB8AC3E}">
        <p14:creationId xmlns:p14="http://schemas.microsoft.com/office/powerpoint/2010/main" val="27577410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/>
      <p:bldP spid="2" grpId="0"/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dirty="0">
                <a:solidFill>
                  <a:srgbClr val="DBAD2D"/>
                </a:solidFill>
                <a:latin typeface="Arial" panose="020B0604020202020204" pitchFamily="34" charset="0"/>
              </a:rPr>
              <a:t>Atemtechniken</a:t>
            </a:r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 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555B5FE-FC39-4FAC-B4D1-ED60B9447203}"/>
              </a:ext>
            </a:extLst>
          </p:cNvPr>
          <p:cNvSpPr txBox="1"/>
          <p:nvPr/>
        </p:nvSpPr>
        <p:spPr>
          <a:xfrm>
            <a:off x="1547664" y="624671"/>
            <a:ext cx="7344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Atemtechniken sind der Schlüssel zum autonomen Nervensystem!</a:t>
            </a:r>
          </a:p>
          <a:p>
            <a:r>
              <a:rPr lang="de-DE" sz="1400" b="1" dirty="0"/>
              <a:t>Es ist die direkte Botschaft an das „Krokodil“: Es besteht jetzt keine Lebensgefahr!</a:t>
            </a:r>
          </a:p>
          <a:p>
            <a:endParaRPr lang="de-DE" sz="1400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CF0900F2-673D-3EBA-7AA4-F866458103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4467822"/>
              </p:ext>
            </p:extLst>
          </p:nvPr>
        </p:nvGraphicFramePr>
        <p:xfrm>
          <a:off x="5993524" y="2418392"/>
          <a:ext cx="3359696" cy="23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6C670058-963B-ED80-8C24-C2F2C6FB2C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3150" y="1268837"/>
            <a:ext cx="4468739" cy="3249992"/>
          </a:xfrm>
          <a:prstGeom prst="rect">
            <a:avLst/>
          </a:prstGeom>
        </p:spPr>
      </p:pic>
      <p:pic>
        <p:nvPicPr>
          <p:cNvPr id="12" name="Grafik 11">
            <a:hlinkClick r:id="rId10"/>
            <a:extLst>
              <a:ext uri="{FF2B5EF4-FFF2-40B4-BE49-F238E27FC236}">
                <a16:creationId xmlns:a16="http://schemas.microsoft.com/office/drawing/2014/main" id="{F8CDCAFC-07B3-15A1-E76A-82F07FB3D2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5368" y="1363335"/>
            <a:ext cx="980428" cy="98757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EEB187E9-DF2B-D8DF-BC52-E49AEFBEE9E1}"/>
              </a:ext>
            </a:extLst>
          </p:cNvPr>
          <p:cNvSpPr txBox="1"/>
          <p:nvPr/>
        </p:nvSpPr>
        <p:spPr>
          <a:xfrm>
            <a:off x="6069117" y="2350909"/>
            <a:ext cx="11544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/>
              <a:t>Handreichung: S. 29-30</a:t>
            </a:r>
          </a:p>
        </p:txBody>
      </p:sp>
    </p:spTree>
    <p:extLst>
      <p:ext uri="{BB962C8B-B14F-4D97-AF65-F5344CB8AC3E}">
        <p14:creationId xmlns:p14="http://schemas.microsoft.com/office/powerpoint/2010/main" val="4230002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dirty="0">
                <a:solidFill>
                  <a:srgbClr val="DBAD2D"/>
                </a:solidFill>
                <a:latin typeface="Arial" panose="020B0604020202020204" pitchFamily="34" charset="0"/>
              </a:rPr>
              <a:t>Atemtechniken </a:t>
            </a:r>
            <a:r>
              <a:rPr lang="de-DE" sz="1600" b="1" dirty="0">
                <a:solidFill>
                  <a:schemeClr val="tx1"/>
                </a:solidFill>
              </a:rPr>
              <a:t>…sind der Schlüssel zum autonomen Nervensystem!</a:t>
            </a:r>
            <a:r>
              <a:rPr lang="de-DE" sz="160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lang="de-DE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555B5FE-FC39-4FAC-B4D1-ED60B9447203}"/>
              </a:ext>
            </a:extLst>
          </p:cNvPr>
          <p:cNvSpPr txBox="1"/>
          <p:nvPr/>
        </p:nvSpPr>
        <p:spPr>
          <a:xfrm>
            <a:off x="1547664" y="624671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Die Techniken haben unterschiedliche Stärken &amp; Passungen; </a:t>
            </a:r>
            <a:br>
              <a:rPr lang="de-DE" sz="1600" b="1" dirty="0"/>
            </a:br>
            <a:r>
              <a:rPr lang="de-DE" sz="1600" b="1" dirty="0"/>
              <a:t>die „Botschaft an das Krokodil“ bleibt gleich, die Wirkung unterscheidet sich:</a:t>
            </a:r>
            <a:endParaRPr lang="de-DE" sz="1400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81A240C-38F5-16B8-DC43-328379922CBA}"/>
              </a:ext>
            </a:extLst>
          </p:cNvPr>
          <p:cNvSpPr txBox="1"/>
          <p:nvPr/>
        </p:nvSpPr>
        <p:spPr>
          <a:xfrm>
            <a:off x="3601992" y="3008377"/>
            <a:ext cx="1567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000000"/>
                </a:solidFill>
              </a:rPr>
              <a:t>Körperlich entspannt </a:t>
            </a:r>
          </a:p>
          <a:p>
            <a:pPr algn="ctr"/>
            <a:r>
              <a:rPr lang="de-DE" sz="1600" b="1" dirty="0">
                <a:solidFill>
                  <a:srgbClr val="4327E9"/>
                </a:solidFill>
              </a:rPr>
              <a:t>Geistig fokussiert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2E15CD2F-353F-95D7-912F-FE51FD1CACEA}"/>
              </a:ext>
            </a:extLst>
          </p:cNvPr>
          <p:cNvGrpSpPr/>
          <p:nvPr/>
        </p:nvGrpSpPr>
        <p:grpSpPr>
          <a:xfrm>
            <a:off x="2209140" y="1678779"/>
            <a:ext cx="1205848" cy="1163968"/>
            <a:chOff x="3492868" y="48705"/>
            <a:chExt cx="1187651" cy="1187651"/>
          </a:xfrm>
        </p:grpSpPr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1D181AA0-7427-56DF-E991-5A08CFDB2500}"/>
                </a:ext>
              </a:extLst>
            </p:cNvPr>
            <p:cNvSpPr/>
            <p:nvPr/>
          </p:nvSpPr>
          <p:spPr>
            <a:xfrm>
              <a:off x="3492868" y="48705"/>
              <a:ext cx="1187651" cy="1187651"/>
            </a:xfrm>
            <a:prstGeom prst="round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hteck: abgerundete Ecken 4">
              <a:extLst>
                <a:ext uri="{FF2B5EF4-FFF2-40B4-BE49-F238E27FC236}">
                  <a16:creationId xmlns:a16="http://schemas.microsoft.com/office/drawing/2014/main" id="{47832F50-BA6B-6C6C-B0A8-6CF6436760FF}"/>
                </a:ext>
              </a:extLst>
            </p:cNvPr>
            <p:cNvSpPr txBox="1"/>
            <p:nvPr/>
          </p:nvSpPr>
          <p:spPr>
            <a:xfrm>
              <a:off x="3550844" y="106681"/>
              <a:ext cx="1071699" cy="107169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DE" sz="1600" b="1" kern="1200" dirty="0"/>
                <a:t>Quadrat</a:t>
              </a:r>
              <a:r>
                <a:rPr lang="de-DE" sz="1500" b="1" kern="1200" dirty="0"/>
                <a:t>-</a:t>
              </a:r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500" b="1" dirty="0"/>
                <a:t>(Espresso)</a:t>
              </a:r>
              <a:endParaRPr lang="de-DE" sz="1500" b="1" kern="1200" dirty="0"/>
            </a:p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/>
                <a:t>Atmung</a:t>
              </a:r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608E8975-E739-7370-8AB6-FEE17733C9CE}"/>
              </a:ext>
            </a:extLst>
          </p:cNvPr>
          <p:cNvGrpSpPr/>
          <p:nvPr/>
        </p:nvGrpSpPr>
        <p:grpSpPr>
          <a:xfrm>
            <a:off x="3759754" y="1666938"/>
            <a:ext cx="1187651" cy="1187651"/>
            <a:chOff x="3492868" y="48705"/>
            <a:chExt cx="1187651" cy="1187651"/>
          </a:xfrm>
        </p:grpSpPr>
        <p:sp>
          <p:nvSpPr>
            <p:cNvPr id="15" name="Rechteck: abgerundete Ecken 14">
              <a:extLst>
                <a:ext uri="{FF2B5EF4-FFF2-40B4-BE49-F238E27FC236}">
                  <a16:creationId xmlns:a16="http://schemas.microsoft.com/office/drawing/2014/main" id="{ABB7F18A-733F-EB65-FC7F-A3C7F282576D}"/>
                </a:ext>
              </a:extLst>
            </p:cNvPr>
            <p:cNvSpPr/>
            <p:nvPr/>
          </p:nvSpPr>
          <p:spPr>
            <a:xfrm>
              <a:off x="3492868" y="48705"/>
              <a:ext cx="1187651" cy="118765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hteck: abgerundete Ecken 4">
              <a:extLst>
                <a:ext uri="{FF2B5EF4-FFF2-40B4-BE49-F238E27FC236}">
                  <a16:creationId xmlns:a16="http://schemas.microsoft.com/office/drawing/2014/main" id="{EE2BE75D-D847-C5CF-5141-AFF03E11846D}"/>
                </a:ext>
              </a:extLst>
            </p:cNvPr>
            <p:cNvSpPr txBox="1"/>
            <p:nvPr/>
          </p:nvSpPr>
          <p:spPr>
            <a:xfrm>
              <a:off x="3550844" y="106681"/>
              <a:ext cx="1071699" cy="10716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/>
                <a:t>Kohärenz-</a:t>
              </a:r>
              <a:r>
                <a:rPr lang="de-DE" b="1" kern="1200" dirty="0"/>
                <a:t> </a:t>
              </a:r>
              <a:r>
                <a:rPr lang="de-DE" sz="1600" b="1" kern="1200" dirty="0"/>
                <a:t>Atmung</a:t>
              </a:r>
              <a:endParaRPr lang="de-DE" b="1" kern="1200" dirty="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DAA26592-03BE-971C-17E3-566C938AA4D5}"/>
              </a:ext>
            </a:extLst>
          </p:cNvPr>
          <p:cNvGrpSpPr/>
          <p:nvPr/>
        </p:nvGrpSpPr>
        <p:grpSpPr>
          <a:xfrm>
            <a:off x="5231718" y="1670872"/>
            <a:ext cx="1205849" cy="1187651"/>
            <a:chOff x="3492868" y="48705"/>
            <a:chExt cx="1187651" cy="1187651"/>
          </a:xfrm>
        </p:grpSpPr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EBC5CE70-C4FC-56A4-469D-9CF7E7E44AB9}"/>
                </a:ext>
              </a:extLst>
            </p:cNvPr>
            <p:cNvSpPr/>
            <p:nvPr/>
          </p:nvSpPr>
          <p:spPr>
            <a:xfrm>
              <a:off x="3492868" y="48705"/>
              <a:ext cx="1187651" cy="1187651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hteck: abgerundete Ecken 4">
              <a:extLst>
                <a:ext uri="{FF2B5EF4-FFF2-40B4-BE49-F238E27FC236}">
                  <a16:creationId xmlns:a16="http://schemas.microsoft.com/office/drawing/2014/main" id="{3AC713D7-7B19-7D9E-71EF-3C789B2C9C07}"/>
                </a:ext>
              </a:extLst>
            </p:cNvPr>
            <p:cNvSpPr txBox="1"/>
            <p:nvPr/>
          </p:nvSpPr>
          <p:spPr>
            <a:xfrm>
              <a:off x="3550844" y="106681"/>
              <a:ext cx="1071699" cy="10716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500" b="1" kern="1200" dirty="0"/>
                <a:t>Verlängerte Ausatmung</a:t>
              </a:r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D55615D3-95D7-4BED-56DA-53E02C742EC3}"/>
              </a:ext>
            </a:extLst>
          </p:cNvPr>
          <p:cNvSpPr txBox="1"/>
          <p:nvPr/>
        </p:nvSpPr>
        <p:spPr>
          <a:xfrm>
            <a:off x="5274007" y="3023518"/>
            <a:ext cx="1145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2">
                    <a:lumMod val="10000"/>
                  </a:schemeClr>
                </a:solidFill>
              </a:rPr>
              <a:t>Körperlich entspannt </a:t>
            </a:r>
          </a:p>
          <a:p>
            <a:pPr algn="ctr"/>
            <a:r>
              <a:rPr lang="de-DE" sz="1600" b="1" dirty="0">
                <a:solidFill>
                  <a:schemeClr val="bg2">
                    <a:lumMod val="10000"/>
                  </a:schemeClr>
                </a:solidFill>
              </a:rPr>
              <a:t>Geistig entspannt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4B5DBBB-DF77-5006-DFC2-746DE5803D0E}"/>
              </a:ext>
            </a:extLst>
          </p:cNvPr>
          <p:cNvSpPr txBox="1"/>
          <p:nvPr/>
        </p:nvSpPr>
        <p:spPr>
          <a:xfrm>
            <a:off x="6691409" y="3025796"/>
            <a:ext cx="1515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000000"/>
                </a:solidFill>
              </a:rPr>
              <a:t>Körperlich stark entspannt </a:t>
            </a:r>
          </a:p>
          <a:p>
            <a:pPr algn="ctr"/>
            <a:r>
              <a:rPr lang="de-DE" sz="1600" b="1" dirty="0">
                <a:solidFill>
                  <a:srgbClr val="00B050"/>
                </a:solidFill>
              </a:rPr>
              <a:t>Schlaf </a:t>
            </a:r>
          </a:p>
          <a:p>
            <a:pPr algn="ctr"/>
            <a:r>
              <a:rPr lang="de-DE" sz="1600" b="1" dirty="0">
                <a:solidFill>
                  <a:srgbClr val="00B050"/>
                </a:solidFill>
              </a:rPr>
              <a:t>fördernd</a:t>
            </a:r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56776AB2-4975-0C17-6177-71694B78D6C9}"/>
              </a:ext>
            </a:extLst>
          </p:cNvPr>
          <p:cNvGrpSpPr/>
          <p:nvPr/>
        </p:nvGrpSpPr>
        <p:grpSpPr>
          <a:xfrm>
            <a:off x="6782333" y="1678779"/>
            <a:ext cx="1195551" cy="1156654"/>
            <a:chOff x="3492868" y="48705"/>
            <a:chExt cx="1187651" cy="1187651"/>
          </a:xfrm>
        </p:grpSpPr>
        <p:sp>
          <p:nvSpPr>
            <p:cNvPr id="24" name="Rechteck: abgerundete Ecken 23">
              <a:extLst>
                <a:ext uri="{FF2B5EF4-FFF2-40B4-BE49-F238E27FC236}">
                  <a16:creationId xmlns:a16="http://schemas.microsoft.com/office/drawing/2014/main" id="{2BC4D3A6-4A31-1565-2EC1-0F1FC1022EEE}"/>
                </a:ext>
              </a:extLst>
            </p:cNvPr>
            <p:cNvSpPr/>
            <p:nvPr/>
          </p:nvSpPr>
          <p:spPr>
            <a:xfrm>
              <a:off x="3492868" y="48705"/>
              <a:ext cx="1187651" cy="1187651"/>
            </a:xfrm>
            <a:prstGeom prst="round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hteck: abgerundete Ecken 4">
              <a:extLst>
                <a:ext uri="{FF2B5EF4-FFF2-40B4-BE49-F238E27FC236}">
                  <a16:creationId xmlns:a16="http://schemas.microsoft.com/office/drawing/2014/main" id="{5E6D0B18-88FB-32DC-C617-B4CCCC181846}"/>
                </a:ext>
              </a:extLst>
            </p:cNvPr>
            <p:cNvSpPr txBox="1"/>
            <p:nvPr/>
          </p:nvSpPr>
          <p:spPr>
            <a:xfrm>
              <a:off x="3550844" y="106681"/>
              <a:ext cx="1071699" cy="107169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/>
                <a:t>Vagus-atmung</a:t>
              </a: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276474D5-2FFB-2877-165A-E0151A3190BA}"/>
              </a:ext>
            </a:extLst>
          </p:cNvPr>
          <p:cNvGrpSpPr/>
          <p:nvPr/>
        </p:nvGrpSpPr>
        <p:grpSpPr>
          <a:xfrm>
            <a:off x="327126" y="1666938"/>
            <a:ext cx="1195551" cy="1164561"/>
            <a:chOff x="3492868" y="48705"/>
            <a:chExt cx="1187651" cy="1187651"/>
          </a:xfrm>
          <a:solidFill>
            <a:schemeClr val="accent5">
              <a:lumMod val="75000"/>
            </a:schemeClr>
          </a:solidFill>
        </p:grpSpPr>
        <p:sp>
          <p:nvSpPr>
            <p:cNvPr id="29" name="Rechteck: abgerundete Ecken 28">
              <a:extLst>
                <a:ext uri="{FF2B5EF4-FFF2-40B4-BE49-F238E27FC236}">
                  <a16:creationId xmlns:a16="http://schemas.microsoft.com/office/drawing/2014/main" id="{FBA4F37B-0FAE-7FB8-2230-BC0034996ECF}"/>
                </a:ext>
              </a:extLst>
            </p:cNvPr>
            <p:cNvSpPr/>
            <p:nvPr/>
          </p:nvSpPr>
          <p:spPr>
            <a:xfrm>
              <a:off x="3492868" y="48705"/>
              <a:ext cx="1187651" cy="1187651"/>
            </a:xfrm>
            <a:prstGeom prst="round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echteck: abgerundete Ecken 4">
              <a:extLst>
                <a:ext uri="{FF2B5EF4-FFF2-40B4-BE49-F238E27FC236}">
                  <a16:creationId xmlns:a16="http://schemas.microsoft.com/office/drawing/2014/main" id="{5BA178E8-F1D9-C70A-06B5-23897D2DB66D}"/>
                </a:ext>
              </a:extLst>
            </p:cNvPr>
            <p:cNvSpPr txBox="1"/>
            <p:nvPr/>
          </p:nvSpPr>
          <p:spPr>
            <a:xfrm>
              <a:off x="3550844" y="106681"/>
              <a:ext cx="1071699" cy="1071699"/>
            </a:xfrm>
            <a:prstGeom prst="rect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600" b="1" kern="1200" dirty="0"/>
                <a:t>SOS Breath</a:t>
              </a:r>
            </a:p>
          </p:txBody>
        </p:sp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A61889FD-718A-92C0-2E40-530A90ADCEA7}"/>
              </a:ext>
            </a:extLst>
          </p:cNvPr>
          <p:cNvSpPr txBox="1"/>
          <p:nvPr/>
        </p:nvSpPr>
        <p:spPr>
          <a:xfrm>
            <a:off x="390064" y="3008377"/>
            <a:ext cx="11453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accent5">
                    <a:lumMod val="50000"/>
                  </a:schemeClr>
                </a:solidFill>
              </a:rPr>
              <a:t>Innerhalb von Sekunden</a:t>
            </a:r>
          </a:p>
          <a:p>
            <a:pPr algn="ctr"/>
            <a:r>
              <a:rPr lang="de-DE" sz="1600" b="1" dirty="0">
                <a:solidFill>
                  <a:schemeClr val="accent5">
                    <a:lumMod val="50000"/>
                  </a:schemeClr>
                </a:solidFill>
              </a:rPr>
              <a:t>wirksam</a:t>
            </a:r>
          </a:p>
          <a:p>
            <a:pPr algn="ctr"/>
            <a:endParaRPr lang="de-DE" sz="1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F39AB82-625C-4C58-F2C4-0671176F4C4E}"/>
              </a:ext>
            </a:extLst>
          </p:cNvPr>
          <p:cNvSpPr txBox="1"/>
          <p:nvPr/>
        </p:nvSpPr>
        <p:spPr>
          <a:xfrm>
            <a:off x="3793792" y="4124735"/>
            <a:ext cx="428266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Bei regelmäßiger Nutzung längerfristige Wirkung </a:t>
            </a:r>
            <a:br>
              <a:rPr lang="de-DE" sz="1600" dirty="0"/>
            </a:br>
            <a:r>
              <a:rPr lang="de-DE" sz="1600" dirty="0"/>
              <a:t>bzgl. der Erhöhung der Resilienz nachgewiesen</a:t>
            </a:r>
          </a:p>
        </p:txBody>
      </p:sp>
      <p:sp>
        <p:nvSpPr>
          <p:cNvPr id="33" name="Rechteck: abgerundete Ecken 32">
            <a:extLst>
              <a:ext uri="{FF2B5EF4-FFF2-40B4-BE49-F238E27FC236}">
                <a16:creationId xmlns:a16="http://schemas.microsoft.com/office/drawing/2014/main" id="{C50B4C69-2AF2-CC8F-0FAE-4580DC1BF5AE}"/>
              </a:ext>
            </a:extLst>
          </p:cNvPr>
          <p:cNvSpPr/>
          <p:nvPr/>
        </p:nvSpPr>
        <p:spPr>
          <a:xfrm>
            <a:off x="3699301" y="1627797"/>
            <a:ext cx="1304747" cy="1265931"/>
          </a:xfrm>
          <a:prstGeom prst="roundRect">
            <a:avLst/>
          </a:prstGeom>
          <a:ln w="38100">
            <a:solidFill>
              <a:srgbClr val="4327E9"/>
            </a:solidFill>
          </a:ln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423E73BB-40D5-AF98-0318-35EE7E5B214B}"/>
              </a:ext>
            </a:extLst>
          </p:cNvPr>
          <p:cNvSpPr txBox="1"/>
          <p:nvPr/>
        </p:nvSpPr>
        <p:spPr>
          <a:xfrm>
            <a:off x="2268004" y="3023517"/>
            <a:ext cx="10681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C00000"/>
                </a:solidFill>
              </a:rPr>
              <a:t>Körperlich aktiviert </a:t>
            </a:r>
          </a:p>
          <a:p>
            <a:pPr algn="ctr"/>
            <a:r>
              <a:rPr lang="de-DE" sz="1600" b="1" dirty="0">
                <a:solidFill>
                  <a:schemeClr val="bg2">
                    <a:lumMod val="10000"/>
                  </a:schemeClr>
                </a:solidFill>
              </a:rPr>
              <a:t>Geistig fokussiert </a:t>
            </a:r>
          </a:p>
          <a:p>
            <a:pPr algn="ctr"/>
            <a:r>
              <a:rPr lang="de-DE" sz="1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1123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/>
      <p:bldP spid="31" grpId="0"/>
      <p:bldP spid="32" grpId="0" animBg="1"/>
      <p:bldP spid="33" grpId="0" animBg="1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8D0FDC-6DCA-494B-A5E9-9E6A84B997C5}"/>
              </a:ext>
            </a:extLst>
          </p:cNvPr>
          <p:cNvSpPr txBox="1"/>
          <p:nvPr/>
        </p:nvSpPr>
        <p:spPr>
          <a:xfrm>
            <a:off x="1475656" y="583594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Kohärenzatmung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F2CF0A77-9029-49FE-8C97-62BDBB8597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65" b="14991"/>
          <a:stretch/>
        </p:blipFill>
        <p:spPr>
          <a:xfrm>
            <a:off x="1547664" y="1059582"/>
            <a:ext cx="2880320" cy="136815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A309437-EAA2-48A4-BDFA-4A845375C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331" y="2749914"/>
            <a:ext cx="2757530" cy="155076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EF275FE-4ED8-47E3-BA2E-C2F6C458F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9304" y="1054342"/>
            <a:ext cx="3129705" cy="2597527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51438FAE-C29C-483D-8CA3-C90FFD5A4821}"/>
              </a:ext>
            </a:extLst>
          </p:cNvPr>
          <p:cNvSpPr txBox="1"/>
          <p:nvPr/>
        </p:nvSpPr>
        <p:spPr>
          <a:xfrm>
            <a:off x="4925505" y="3660685"/>
            <a:ext cx="278680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 err="1">
                <a:solidFill>
                  <a:srgbClr val="0D0D0D"/>
                </a:solidFill>
                <a:latin typeface="Arial" panose="020B0604020202020204" pitchFamily="34" charset="0"/>
              </a:rPr>
              <a:t>Bildquelle</a:t>
            </a:r>
            <a:r>
              <a:rPr lang="en-US" sz="600" dirty="0">
                <a:solidFill>
                  <a:srgbClr val="0D0D0D"/>
                </a:solidFill>
                <a:latin typeface="Arial" panose="020B0604020202020204" pitchFamily="34" charset="0"/>
              </a:rPr>
              <a:t>: Stanford Graduate School of Education</a:t>
            </a:r>
            <a:endParaRPr lang="en-US" sz="600" i="0" dirty="0">
              <a:solidFill>
                <a:srgbClr val="0D0D0D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424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8D0FDC-6DCA-494B-A5E9-9E6A84B997C5}"/>
              </a:ext>
            </a:extLst>
          </p:cNvPr>
          <p:cNvSpPr txBox="1"/>
          <p:nvPr/>
        </p:nvSpPr>
        <p:spPr>
          <a:xfrm>
            <a:off x="1475656" y="583594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Kohärenzatmung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3" name="Grafik 2" descr="Ein Bild, das Text, Screenshot, Schrift enthält.&#10;&#10;KI-generierte Inhalte können fehlerhaft sein.">
            <a:hlinkClick r:id="rId3"/>
            <a:extLst>
              <a:ext uri="{FF2B5EF4-FFF2-40B4-BE49-F238E27FC236}">
                <a16:creationId xmlns:a16="http://schemas.microsoft.com/office/drawing/2014/main" id="{E27DC350-45DD-F138-2821-ECCA8F42B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33" y="1087650"/>
            <a:ext cx="3419667" cy="1607337"/>
          </a:xfrm>
          <a:prstGeom prst="rect">
            <a:avLst/>
          </a:prstGeom>
        </p:spPr>
      </p:pic>
      <p:pic>
        <p:nvPicPr>
          <p:cNvPr id="11" name="Grafik 10">
            <a:hlinkClick r:id="rId5"/>
            <a:extLst>
              <a:ext uri="{FF2B5EF4-FFF2-40B4-BE49-F238E27FC236}">
                <a16:creationId xmlns:a16="http://schemas.microsoft.com/office/drawing/2014/main" id="{AACB056E-AE41-4201-9C5B-0FF1BDC1AD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9903" y="2106726"/>
            <a:ext cx="3735004" cy="2070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A7EE67E-5F39-93E0-81E0-3608589CBC8F}"/>
              </a:ext>
            </a:extLst>
          </p:cNvPr>
          <p:cNvSpPr txBox="1"/>
          <p:nvPr/>
        </p:nvSpPr>
        <p:spPr>
          <a:xfrm>
            <a:off x="8249266" y="790173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4 Sek.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3FF67D-012F-DB88-15E2-53FA294887CB}"/>
              </a:ext>
            </a:extLst>
          </p:cNvPr>
          <p:cNvSpPr txBox="1"/>
          <p:nvPr/>
        </p:nvSpPr>
        <p:spPr>
          <a:xfrm>
            <a:off x="4658354" y="4177042"/>
            <a:ext cx="4275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/>
              <a:t>Youtube</a:t>
            </a:r>
            <a:r>
              <a:rPr lang="de-DE" sz="1000" dirty="0"/>
              <a:t>: </a:t>
            </a:r>
            <a:r>
              <a:rPr lang="de-DE" sz="1000" dirty="0">
                <a:hlinkClick r:id="rId5"/>
              </a:rPr>
              <a:t>https://www.youtube.com/watch?v=kJyo_ze1nL8</a:t>
            </a:r>
            <a:r>
              <a:rPr lang="de-DE" sz="1000" dirty="0"/>
              <a:t> (@BeSOSSachsen)</a:t>
            </a:r>
          </a:p>
          <a:p>
            <a:r>
              <a:rPr lang="de-DE" sz="1000" dirty="0"/>
              <a:t>Webpage: </a:t>
            </a:r>
            <a:r>
              <a:rPr lang="de-DE" sz="1000" dirty="0">
                <a:hlinkClick r:id="rId3"/>
              </a:rPr>
              <a:t>https://besos-sachsen.de/kohaerenz-atmung/</a:t>
            </a:r>
            <a:r>
              <a:rPr lang="de-D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6359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8D0FDC-6DCA-494B-A5E9-9E6A84B997C5}"/>
              </a:ext>
            </a:extLst>
          </p:cNvPr>
          <p:cNvSpPr txBox="1"/>
          <p:nvPr/>
        </p:nvSpPr>
        <p:spPr>
          <a:xfrm>
            <a:off x="1465244" y="581245"/>
            <a:ext cx="5987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Kohärenzatmung: 	Atemreise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3" name="Grafik 2" descr="Ein Bild, das Text, Screenshot, Schrift enthält.&#10;&#10;KI-generierte Inhalte können fehlerhaft sein.">
            <a:hlinkClick r:id="rId3"/>
            <a:extLst>
              <a:ext uri="{FF2B5EF4-FFF2-40B4-BE49-F238E27FC236}">
                <a16:creationId xmlns:a16="http://schemas.microsoft.com/office/drawing/2014/main" id="{E27DC350-45DD-F138-2821-ECCA8F42B4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456640"/>
            <a:ext cx="3288909" cy="186326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A7EE67E-5F39-93E0-81E0-3608589CBC8F}"/>
              </a:ext>
            </a:extLst>
          </p:cNvPr>
          <p:cNvSpPr txBox="1"/>
          <p:nvPr/>
        </p:nvSpPr>
        <p:spPr>
          <a:xfrm>
            <a:off x="8111644" y="581245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3 Sek.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3FF67D-012F-DB88-15E2-53FA294887CB}"/>
              </a:ext>
            </a:extLst>
          </p:cNvPr>
          <p:cNvSpPr txBox="1"/>
          <p:nvPr/>
        </p:nvSpPr>
        <p:spPr>
          <a:xfrm>
            <a:off x="2555776" y="4155926"/>
            <a:ext cx="7638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err="1"/>
              <a:t>Youtube</a:t>
            </a:r>
            <a:r>
              <a:rPr lang="de-DE" sz="1000" dirty="0"/>
              <a:t>: https://www.youtube.com/watch?v=lMwjRMrlMWo&amp;list=PL6Zgv9XP1Z3d-xN1feGZUTPCxVAmw2fHX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AF40E7F-078F-0344-31B1-287F56E74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0112" y="2499742"/>
            <a:ext cx="2769169" cy="155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013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547664" y="19548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i="0" dirty="0">
                <a:solidFill>
                  <a:srgbClr val="DBAD2D"/>
                </a:solidFill>
                <a:effectLst/>
                <a:latin typeface="Arial" panose="020B0604020202020204" pitchFamily="34" charset="0"/>
              </a:rPr>
              <a:t>Selbstregulation</a:t>
            </a:r>
            <a:endParaRPr lang="de-DE" sz="2800" dirty="0">
              <a:solidFill>
                <a:srgbClr val="DBAD2D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E860050-C253-4F49-80CA-F456A33C18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61" y="449661"/>
            <a:ext cx="937536" cy="937536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D4658E9-7A90-4068-B12A-F7B816DEDD8B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DBAD2D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68D0FDC-6DCA-494B-A5E9-9E6A84B997C5}"/>
              </a:ext>
            </a:extLst>
          </p:cNvPr>
          <p:cNvSpPr txBox="1"/>
          <p:nvPr/>
        </p:nvSpPr>
        <p:spPr>
          <a:xfrm>
            <a:off x="1475656" y="583594"/>
            <a:ext cx="79208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</a:rPr>
              <a:t>SOS-Breath</a:t>
            </a:r>
            <a:endParaRPr lang="de-DE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>
            <a:hlinkClick r:id="rId3"/>
            <a:extLst>
              <a:ext uri="{FF2B5EF4-FFF2-40B4-BE49-F238E27FC236}">
                <a16:creationId xmlns:a16="http://schemas.microsoft.com/office/drawing/2014/main" id="{43FC649D-277A-47E7-9711-3312DB0A3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721" y="1160171"/>
            <a:ext cx="4043040" cy="282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hlinkClick r:id="rId3"/>
            <a:extLst>
              <a:ext uri="{FF2B5EF4-FFF2-40B4-BE49-F238E27FC236}">
                <a16:creationId xmlns:a16="http://schemas.microsoft.com/office/drawing/2014/main" id="{5B73AB7C-B936-493B-89B7-F3BA66201F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631" y="952290"/>
            <a:ext cx="3466508" cy="346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64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69D9CE-1A4E-4704-9CB3-D185E238AB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11ABAF-EE42-4344-AF07-C65602A7FFEC}" type="slidenum">
              <a:rPr lang="de-DE" smtClean="0"/>
              <a:pPr>
                <a:defRPr/>
              </a:pPr>
              <a:t>28</a:t>
            </a:fld>
            <a:endParaRPr lang="de-DE" dirty="0"/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4857C823-F6B9-4BF7-8627-385D7837C34F}"/>
              </a:ext>
            </a:extLst>
          </p:cNvPr>
          <p:cNvSpPr txBox="1">
            <a:spLocks/>
          </p:cNvSpPr>
          <p:nvPr/>
        </p:nvSpPr>
        <p:spPr bwMode="auto">
          <a:xfrm>
            <a:off x="1691680" y="233711"/>
            <a:ext cx="7056784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dirty="0">
                <a:solidFill>
                  <a:schemeClr val="accent2"/>
                </a:solidFill>
                <a:latin typeface="Arial" panose="020B0604020202020204" pitchFamily="34" charset="0"/>
              </a:rPr>
              <a:t>Weitere Atemtechniken auf </a:t>
            </a:r>
            <a:r>
              <a:rPr lang="de-DE" sz="1600" dirty="0">
                <a:solidFill>
                  <a:schemeClr val="accent2"/>
                </a:solidFill>
                <a:latin typeface="Arial" panose="020B0604020202020204" pitchFamily="34" charset="0"/>
                <a:hlinkClick r:id="rId2"/>
              </a:rPr>
              <a:t>https://besos-sachsen.de/atemuebungen/</a:t>
            </a:r>
            <a:endParaRPr lang="de-DE" sz="16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D1A2883-AB72-4F0E-95DC-07A5F426F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008" y="1176989"/>
            <a:ext cx="1712372" cy="9491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79FA0F1-16D4-4E52-ACF7-DEE098758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357" y="3480902"/>
            <a:ext cx="1712372" cy="9489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1D29926-4FA5-471D-9B21-04EDF2904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2402930"/>
            <a:ext cx="1712372" cy="9699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84AD8099-9143-4AD1-A256-E45871886B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0008" y="3612090"/>
            <a:ext cx="1712372" cy="9534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AE1B1E09-5492-403A-84F0-9B5D7ED844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6100" y="1180586"/>
            <a:ext cx="1702576" cy="9546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823A7FD-D955-4343-A36D-5E46F2EAE7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9967" y="2423886"/>
            <a:ext cx="1712664" cy="9489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16916E1-5057-41BA-9843-7488268B4F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1202" y="3609097"/>
            <a:ext cx="1712372" cy="9564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hlinkClick r:id="rId2"/>
            <a:extLst>
              <a:ext uri="{FF2B5EF4-FFF2-40B4-BE49-F238E27FC236}">
                <a16:creationId xmlns:a16="http://schemas.microsoft.com/office/drawing/2014/main" id="{79E84510-3FD4-4DE4-BA72-0A9D12841F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1132" y="1487552"/>
            <a:ext cx="1726216" cy="170765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2829C7F-C9C1-4959-A4F1-3263CC5B89A4}"/>
              </a:ext>
            </a:extLst>
          </p:cNvPr>
          <p:cNvSpPr txBox="1"/>
          <p:nvPr/>
        </p:nvSpPr>
        <p:spPr>
          <a:xfrm>
            <a:off x="7245946" y="3609097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hlinkClick r:id="rId11"/>
              </a:rPr>
              <a:t>YouTube-Kanal</a:t>
            </a:r>
            <a:r>
              <a:rPr lang="de-DE" sz="1600" dirty="0"/>
              <a:t>:</a:t>
            </a:r>
          </a:p>
          <a:p>
            <a:r>
              <a:rPr lang="de-DE" sz="1600" dirty="0"/>
              <a:t>@BeSOSSachsen</a:t>
            </a:r>
          </a:p>
        </p:txBody>
      </p:sp>
    </p:spTree>
    <p:extLst>
      <p:ext uri="{BB962C8B-B14F-4D97-AF65-F5344CB8AC3E}">
        <p14:creationId xmlns:p14="http://schemas.microsoft.com/office/powerpoint/2010/main" val="2133050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474470" y="116586"/>
            <a:ext cx="617220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300" b="1" dirty="0">
                <a:solidFill>
                  <a:srgbClr val="0F56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 funktioniert.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342214" y="781830"/>
            <a:ext cx="836676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75" dirty="0">
                <a:solidFill>
                  <a:srgbClr val="5E7480"/>
                </a:solidFill>
                <a:ea typeface="Calibri" pitchFamily="34" charset="-122"/>
                <a:cs typeface="Calibri" pitchFamily="34" charset="-120"/>
              </a:rPr>
              <a:t>Die BeSOS-Befragung 2026 – 115 Rückmeldungen aus der Praxis, deutlich positiv und erstmals über Sachsen hinaus.</a:t>
            </a:r>
            <a:endParaRPr lang="en-US" sz="1275" dirty="0"/>
          </a:p>
        </p:txBody>
      </p:sp>
      <p:sp>
        <p:nvSpPr>
          <p:cNvPr id="5" name="Shape 2"/>
          <p:cNvSpPr/>
          <p:nvPr/>
        </p:nvSpPr>
        <p:spPr>
          <a:xfrm>
            <a:off x="328498" y="1179594"/>
            <a:ext cx="1611630" cy="905256"/>
          </a:xfrm>
          <a:prstGeom prst="roundRect">
            <a:avLst>
              <a:gd name="adj" fmla="val 8333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328498" y="1275606"/>
            <a:ext cx="1611630" cy="4251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550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115</a:t>
            </a:r>
            <a:endParaRPr lang="en-US" sz="2550" dirty="0"/>
          </a:p>
        </p:txBody>
      </p:sp>
      <p:sp>
        <p:nvSpPr>
          <p:cNvPr id="7" name="Shape 4"/>
          <p:cNvSpPr/>
          <p:nvPr/>
        </p:nvSpPr>
        <p:spPr>
          <a:xfrm>
            <a:off x="942289" y="1748808"/>
            <a:ext cx="384048" cy="0"/>
          </a:xfrm>
          <a:prstGeom prst="line">
            <a:avLst/>
          </a:prstGeom>
          <a:noFill/>
          <a:ln w="25400">
            <a:solidFill>
              <a:srgbClr val="E39A2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97078" y="1796814"/>
            <a:ext cx="147447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1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Rückmeldungen</a:t>
            </a:r>
            <a:endParaRPr lang="en-US" sz="1013" dirty="0"/>
          </a:p>
        </p:txBody>
      </p:sp>
      <p:sp>
        <p:nvSpPr>
          <p:cNvPr id="9" name="Shape 6"/>
          <p:cNvSpPr/>
          <p:nvPr/>
        </p:nvSpPr>
        <p:spPr>
          <a:xfrm>
            <a:off x="2041626" y="1179594"/>
            <a:ext cx="1611630" cy="905256"/>
          </a:xfrm>
          <a:prstGeom prst="roundRect">
            <a:avLst>
              <a:gd name="adj" fmla="val 8333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2041626" y="1275606"/>
            <a:ext cx="1611630" cy="4251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550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93 %</a:t>
            </a:r>
            <a:endParaRPr lang="en-US" sz="2550" dirty="0"/>
          </a:p>
        </p:txBody>
      </p:sp>
      <p:sp>
        <p:nvSpPr>
          <p:cNvPr id="11" name="Shape 8"/>
          <p:cNvSpPr/>
          <p:nvPr/>
        </p:nvSpPr>
        <p:spPr>
          <a:xfrm>
            <a:off x="2655417" y="1748808"/>
            <a:ext cx="384048" cy="0"/>
          </a:xfrm>
          <a:prstGeom prst="line">
            <a:avLst/>
          </a:prstGeom>
          <a:noFill/>
          <a:ln w="25400">
            <a:solidFill>
              <a:srgbClr val="E39A2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110206" y="1796814"/>
            <a:ext cx="147447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1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empfehlen weiter</a:t>
            </a:r>
            <a:endParaRPr lang="en-US" sz="1013" dirty="0"/>
          </a:p>
        </p:txBody>
      </p:sp>
      <p:sp>
        <p:nvSpPr>
          <p:cNvPr id="13" name="Shape 10"/>
          <p:cNvSpPr/>
          <p:nvPr/>
        </p:nvSpPr>
        <p:spPr>
          <a:xfrm>
            <a:off x="3754755" y="1179594"/>
            <a:ext cx="1611630" cy="905256"/>
          </a:xfrm>
          <a:prstGeom prst="roundRect">
            <a:avLst>
              <a:gd name="adj" fmla="val 8333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754755" y="1275606"/>
            <a:ext cx="1611630" cy="4251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550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89 %</a:t>
            </a:r>
            <a:endParaRPr lang="en-US" sz="2550" dirty="0"/>
          </a:p>
        </p:txBody>
      </p:sp>
      <p:sp>
        <p:nvSpPr>
          <p:cNvPr id="15" name="Shape 12"/>
          <p:cNvSpPr/>
          <p:nvPr/>
        </p:nvSpPr>
        <p:spPr>
          <a:xfrm>
            <a:off x="4368546" y="1748808"/>
            <a:ext cx="384048" cy="0"/>
          </a:xfrm>
          <a:prstGeom prst="line">
            <a:avLst/>
          </a:prstGeom>
          <a:noFill/>
          <a:ln w="25400">
            <a:solidFill>
              <a:srgbClr val="E39A2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823335" y="1796814"/>
            <a:ext cx="147447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1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wenden es an</a:t>
            </a:r>
            <a:endParaRPr lang="en-US" sz="1013" dirty="0"/>
          </a:p>
        </p:txBody>
      </p:sp>
      <p:sp>
        <p:nvSpPr>
          <p:cNvPr id="17" name="Shape 14"/>
          <p:cNvSpPr/>
          <p:nvPr/>
        </p:nvSpPr>
        <p:spPr>
          <a:xfrm>
            <a:off x="5467884" y="1179594"/>
            <a:ext cx="1611630" cy="905256"/>
          </a:xfrm>
          <a:prstGeom prst="roundRect">
            <a:avLst>
              <a:gd name="adj" fmla="val 8333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5467884" y="1275606"/>
            <a:ext cx="1611630" cy="4251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550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70 %</a:t>
            </a:r>
            <a:endParaRPr lang="en-US" sz="2550" dirty="0"/>
          </a:p>
        </p:txBody>
      </p:sp>
      <p:sp>
        <p:nvSpPr>
          <p:cNvPr id="19" name="Shape 16"/>
          <p:cNvSpPr/>
          <p:nvPr/>
        </p:nvSpPr>
        <p:spPr>
          <a:xfrm>
            <a:off x="6081675" y="1748808"/>
            <a:ext cx="384048" cy="0"/>
          </a:xfrm>
          <a:prstGeom prst="line">
            <a:avLst/>
          </a:prstGeom>
          <a:noFill/>
          <a:ln w="25400">
            <a:solidFill>
              <a:srgbClr val="E39A2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5536464" y="1796814"/>
            <a:ext cx="147447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1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gaben es weiter</a:t>
            </a:r>
            <a:endParaRPr lang="en-US" sz="1013" dirty="0"/>
          </a:p>
        </p:txBody>
      </p:sp>
      <p:sp>
        <p:nvSpPr>
          <p:cNvPr id="21" name="Shape 18"/>
          <p:cNvSpPr/>
          <p:nvPr/>
        </p:nvSpPr>
        <p:spPr>
          <a:xfrm>
            <a:off x="7181012" y="1179594"/>
            <a:ext cx="1611630" cy="905256"/>
          </a:xfrm>
          <a:prstGeom prst="roundRect">
            <a:avLst>
              <a:gd name="adj" fmla="val 8333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7181012" y="1275606"/>
            <a:ext cx="1611630" cy="4251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550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550" dirty="0"/>
          </a:p>
        </p:txBody>
      </p:sp>
      <p:sp>
        <p:nvSpPr>
          <p:cNvPr id="23" name="Shape 20"/>
          <p:cNvSpPr/>
          <p:nvPr/>
        </p:nvSpPr>
        <p:spPr>
          <a:xfrm>
            <a:off x="7794803" y="1748808"/>
            <a:ext cx="384048" cy="0"/>
          </a:xfrm>
          <a:prstGeom prst="line">
            <a:avLst/>
          </a:prstGeom>
          <a:noFill/>
          <a:ln w="25400">
            <a:solidFill>
              <a:srgbClr val="E39A2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49592" y="1796814"/>
            <a:ext cx="147447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01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Bundesländer</a:t>
            </a:r>
            <a:endParaRPr lang="en-US" sz="1013" dirty="0"/>
          </a:p>
        </p:txBody>
      </p:sp>
      <p:sp>
        <p:nvSpPr>
          <p:cNvPr id="25" name="Text 22"/>
          <p:cNvSpPr/>
          <p:nvPr/>
        </p:nvSpPr>
        <p:spPr>
          <a:xfrm>
            <a:off x="328498" y="2345454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50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 bewerten die Fachkräfte</a:t>
            </a:r>
            <a:endParaRPr lang="en-US" sz="1650" dirty="0"/>
          </a:p>
        </p:txBody>
      </p:sp>
      <p:sp>
        <p:nvSpPr>
          <p:cNvPr id="26" name="Text 23"/>
          <p:cNvSpPr/>
          <p:nvPr/>
        </p:nvSpPr>
        <p:spPr>
          <a:xfrm>
            <a:off x="328498" y="2729502"/>
            <a:ext cx="617220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Das Konzept ist gut nachvollziehbar</a:t>
            </a:r>
            <a:endParaRPr lang="en-US" sz="1125" dirty="0"/>
          </a:p>
        </p:txBody>
      </p:sp>
      <p:sp>
        <p:nvSpPr>
          <p:cNvPr id="27" name="Text 24"/>
          <p:cNvSpPr/>
          <p:nvPr/>
        </p:nvSpPr>
        <p:spPr>
          <a:xfrm>
            <a:off x="7755712" y="2729502"/>
            <a:ext cx="96012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75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89 %</a:t>
            </a:r>
            <a:endParaRPr lang="en-US" sz="1275" dirty="0"/>
          </a:p>
        </p:txBody>
      </p:sp>
      <p:sp>
        <p:nvSpPr>
          <p:cNvPr id="28" name="Shape 25"/>
          <p:cNvSpPr/>
          <p:nvPr/>
        </p:nvSpPr>
        <p:spPr>
          <a:xfrm>
            <a:off x="328498" y="2948958"/>
            <a:ext cx="8387334" cy="109728"/>
          </a:xfrm>
          <a:prstGeom prst="roundRect">
            <a:avLst>
              <a:gd name="adj" fmla="val 50000"/>
            </a:avLst>
          </a:prstGeom>
          <a:solidFill>
            <a:srgbClr val="E4EFF5"/>
          </a:solidFill>
          <a:ln/>
        </p:spPr>
      </p:sp>
      <p:sp>
        <p:nvSpPr>
          <p:cNvPr id="29" name="Shape 26"/>
          <p:cNvSpPr/>
          <p:nvPr/>
        </p:nvSpPr>
        <p:spPr>
          <a:xfrm>
            <a:off x="328498" y="2948958"/>
            <a:ext cx="7464728" cy="109728"/>
          </a:xfrm>
          <a:prstGeom prst="roundRect">
            <a:avLst>
              <a:gd name="adj" fmla="val 50000"/>
            </a:avLst>
          </a:prstGeom>
          <a:solidFill>
            <a:srgbClr val="34A9D5"/>
          </a:solidFill>
          <a:ln/>
        </p:spPr>
      </p:sp>
      <p:sp>
        <p:nvSpPr>
          <p:cNvPr id="30" name="Text 27"/>
          <p:cNvSpPr/>
          <p:nvPr/>
        </p:nvSpPr>
        <p:spPr>
          <a:xfrm>
            <a:off x="328498" y="3154698"/>
            <a:ext cx="617220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Ich fühle mich sicher im Anwenden</a:t>
            </a:r>
            <a:endParaRPr lang="en-US" sz="1125" dirty="0"/>
          </a:p>
        </p:txBody>
      </p:sp>
      <p:sp>
        <p:nvSpPr>
          <p:cNvPr id="31" name="Text 28"/>
          <p:cNvSpPr/>
          <p:nvPr/>
        </p:nvSpPr>
        <p:spPr>
          <a:xfrm>
            <a:off x="7755712" y="3154698"/>
            <a:ext cx="96012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75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84 %</a:t>
            </a:r>
            <a:endParaRPr lang="en-US" sz="1275" dirty="0"/>
          </a:p>
        </p:txBody>
      </p:sp>
      <p:sp>
        <p:nvSpPr>
          <p:cNvPr id="32" name="Shape 29"/>
          <p:cNvSpPr/>
          <p:nvPr/>
        </p:nvSpPr>
        <p:spPr>
          <a:xfrm>
            <a:off x="328498" y="3374154"/>
            <a:ext cx="8387334" cy="109728"/>
          </a:xfrm>
          <a:prstGeom prst="roundRect">
            <a:avLst>
              <a:gd name="adj" fmla="val 50000"/>
            </a:avLst>
          </a:prstGeom>
          <a:solidFill>
            <a:srgbClr val="E4EFF5"/>
          </a:solidFill>
          <a:ln/>
        </p:spPr>
      </p:sp>
      <p:sp>
        <p:nvSpPr>
          <p:cNvPr id="33" name="Shape 30"/>
          <p:cNvSpPr/>
          <p:nvPr/>
        </p:nvSpPr>
        <p:spPr>
          <a:xfrm>
            <a:off x="328498" y="3374154"/>
            <a:ext cx="7045361" cy="109728"/>
          </a:xfrm>
          <a:prstGeom prst="roundRect">
            <a:avLst>
              <a:gd name="adj" fmla="val 50000"/>
            </a:avLst>
          </a:prstGeom>
          <a:solidFill>
            <a:srgbClr val="34A9D5"/>
          </a:solidFill>
          <a:ln/>
        </p:spPr>
      </p:sp>
      <p:sp>
        <p:nvSpPr>
          <p:cNvPr id="34" name="Text 31"/>
          <p:cNvSpPr/>
          <p:nvPr/>
        </p:nvSpPr>
        <p:spPr>
          <a:xfrm>
            <a:off x="328498" y="3579894"/>
            <a:ext cx="617220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Ich würde BeSOS weiterempfehlen</a:t>
            </a:r>
            <a:endParaRPr lang="en-US" sz="1125" dirty="0"/>
          </a:p>
        </p:txBody>
      </p:sp>
      <p:sp>
        <p:nvSpPr>
          <p:cNvPr id="35" name="Text 32"/>
          <p:cNvSpPr/>
          <p:nvPr/>
        </p:nvSpPr>
        <p:spPr>
          <a:xfrm>
            <a:off x="7755712" y="3579894"/>
            <a:ext cx="96012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75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93 %</a:t>
            </a:r>
            <a:endParaRPr lang="en-US" sz="1275" dirty="0"/>
          </a:p>
        </p:txBody>
      </p:sp>
      <p:sp>
        <p:nvSpPr>
          <p:cNvPr id="36" name="Shape 33"/>
          <p:cNvSpPr/>
          <p:nvPr/>
        </p:nvSpPr>
        <p:spPr>
          <a:xfrm>
            <a:off x="328498" y="3799350"/>
            <a:ext cx="8387334" cy="109728"/>
          </a:xfrm>
          <a:prstGeom prst="roundRect">
            <a:avLst>
              <a:gd name="adj" fmla="val 50000"/>
            </a:avLst>
          </a:prstGeom>
          <a:solidFill>
            <a:srgbClr val="E4EFF5"/>
          </a:solidFill>
          <a:ln/>
        </p:spPr>
      </p:sp>
      <p:sp>
        <p:nvSpPr>
          <p:cNvPr id="37" name="Shape 34"/>
          <p:cNvSpPr/>
          <p:nvPr/>
        </p:nvSpPr>
        <p:spPr>
          <a:xfrm>
            <a:off x="328498" y="3799350"/>
            <a:ext cx="7800221" cy="109728"/>
          </a:xfrm>
          <a:prstGeom prst="roundRect">
            <a:avLst>
              <a:gd name="adj" fmla="val 50000"/>
            </a:avLst>
          </a:prstGeom>
          <a:solidFill>
            <a:srgbClr val="34A9D5"/>
          </a:solidFill>
          <a:ln/>
        </p:spPr>
      </p:sp>
      <p:sp>
        <p:nvSpPr>
          <p:cNvPr id="38" name="Text 35"/>
          <p:cNvSpPr/>
          <p:nvPr/>
        </p:nvSpPr>
        <p:spPr>
          <a:xfrm>
            <a:off x="328498" y="4005090"/>
            <a:ext cx="617220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25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BeSOS hilft auch mir selbst</a:t>
            </a:r>
            <a:endParaRPr lang="en-US" sz="1125" dirty="0"/>
          </a:p>
        </p:txBody>
      </p:sp>
      <p:sp>
        <p:nvSpPr>
          <p:cNvPr id="39" name="Text 36"/>
          <p:cNvSpPr/>
          <p:nvPr/>
        </p:nvSpPr>
        <p:spPr>
          <a:xfrm>
            <a:off x="7755712" y="4005090"/>
            <a:ext cx="96012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275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76 %</a:t>
            </a:r>
            <a:endParaRPr lang="en-US" sz="1275" dirty="0"/>
          </a:p>
        </p:txBody>
      </p:sp>
      <p:sp>
        <p:nvSpPr>
          <p:cNvPr id="40" name="Shape 37"/>
          <p:cNvSpPr/>
          <p:nvPr/>
        </p:nvSpPr>
        <p:spPr>
          <a:xfrm>
            <a:off x="328498" y="4224546"/>
            <a:ext cx="8387334" cy="109728"/>
          </a:xfrm>
          <a:prstGeom prst="roundRect">
            <a:avLst>
              <a:gd name="adj" fmla="val 50000"/>
            </a:avLst>
          </a:prstGeom>
          <a:solidFill>
            <a:srgbClr val="E4EFF5"/>
          </a:solidFill>
          <a:ln/>
        </p:spPr>
      </p:sp>
      <p:sp>
        <p:nvSpPr>
          <p:cNvPr id="41" name="Shape 38"/>
          <p:cNvSpPr/>
          <p:nvPr/>
        </p:nvSpPr>
        <p:spPr>
          <a:xfrm>
            <a:off x="328498" y="4224546"/>
            <a:ext cx="6374374" cy="109728"/>
          </a:xfrm>
          <a:prstGeom prst="roundRect">
            <a:avLst>
              <a:gd name="adj" fmla="val 50000"/>
            </a:avLst>
          </a:prstGeom>
          <a:solidFill>
            <a:srgbClr val="34A9D5"/>
          </a:solidFill>
          <a:ln/>
        </p:spPr>
      </p:sp>
      <p:sp>
        <p:nvSpPr>
          <p:cNvPr id="42" name="Text 39"/>
          <p:cNvSpPr/>
          <p:nvPr/>
        </p:nvSpPr>
        <p:spPr>
          <a:xfrm>
            <a:off x="328498" y="4347990"/>
            <a:ext cx="8366760" cy="2057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900" i="1" dirty="0">
                <a:solidFill>
                  <a:srgbClr val="5E7480"/>
                </a:solidFill>
                <a:ea typeface="Calibri" pitchFamily="34" charset="-122"/>
                <a:cs typeface="Calibri" pitchFamily="34" charset="-120"/>
              </a:rPr>
              <a:t>Zustimmung; nur eine einzige verhaltene Gegenstimme, keine klare Ablehnung.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77733D3E-41CA-468A-9B70-0A27C09976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8" r="20152"/>
          <a:stretch/>
        </p:blipFill>
        <p:spPr>
          <a:xfrm>
            <a:off x="6588224" y="2272090"/>
            <a:ext cx="2448272" cy="2884989"/>
          </a:xfrm>
          <a:prstGeom prst="rect">
            <a:avLst/>
          </a:prstGeom>
        </p:spPr>
      </p:pic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7A8ADF57-FB36-462A-A4C3-DE81E90A86E3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34A9D6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F47D125-31E2-48D1-80C3-E1A66A8A7B16}"/>
              </a:ext>
            </a:extLst>
          </p:cNvPr>
          <p:cNvSpPr txBox="1"/>
          <p:nvPr/>
        </p:nvSpPr>
        <p:spPr>
          <a:xfrm>
            <a:off x="1475654" y="1075464"/>
            <a:ext cx="6689771" cy="416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de-DE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1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Identifikation eines „blinden Flecks“:</a:t>
            </a:r>
          </a:p>
        </p:txBody>
      </p:sp>
      <p:sp>
        <p:nvSpPr>
          <p:cNvPr id="12" name="Titel 2">
            <a:extLst>
              <a:ext uri="{FF2B5EF4-FFF2-40B4-BE49-F238E27FC236}">
                <a16:creationId xmlns:a16="http://schemas.microsoft.com/office/drawing/2014/main" id="{D987D80E-84B9-41DA-A92B-6E76E51D6E4A}"/>
              </a:ext>
            </a:extLst>
          </p:cNvPr>
          <p:cNvSpPr txBox="1">
            <a:spLocks/>
          </p:cNvSpPr>
          <p:nvPr/>
        </p:nvSpPr>
        <p:spPr bwMode="auto">
          <a:xfrm>
            <a:off x="1551147" y="2787774"/>
            <a:ext cx="671329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</a:rPr>
              <a:t>Lücken im Grundlagenwissen in Schule und Berufsorientierung</a:t>
            </a:r>
            <a:br>
              <a:rPr lang="de-DE" sz="1600" dirty="0">
                <a:solidFill>
                  <a:schemeClr val="accent2"/>
                </a:solidFill>
                <a:latin typeface="Aral"/>
              </a:rPr>
            </a:br>
            <a:r>
              <a:rPr lang="de-DE" sz="1800" dirty="0">
                <a:solidFill>
                  <a:schemeClr val="accent2"/>
                </a:solidFill>
                <a:highlight>
                  <a:srgbClr val="00FFFF"/>
                </a:highlight>
                <a:latin typeface="Aral"/>
              </a:rPr>
              <a:t>zum neurobiologischen Mechanismus des Überlebens, </a:t>
            </a:r>
          </a:p>
          <a:p>
            <a:r>
              <a:rPr lang="de-DE" sz="1800" dirty="0">
                <a:solidFill>
                  <a:schemeClr val="accent2"/>
                </a:solidFill>
                <a:highlight>
                  <a:srgbClr val="00FFFF"/>
                </a:highlight>
                <a:latin typeface="Aral"/>
              </a:rPr>
              <a:t>seinen gravierenden Auswirkungen</a:t>
            </a:r>
            <a:r>
              <a:rPr lang="de-DE" sz="1800" dirty="0">
                <a:solidFill>
                  <a:schemeClr val="accent2"/>
                </a:solidFill>
                <a:latin typeface="Aral"/>
              </a:rPr>
              <a:t> </a:t>
            </a:r>
            <a:br>
              <a:rPr lang="de-DE" sz="1800" dirty="0">
                <a:solidFill>
                  <a:schemeClr val="accent2"/>
                </a:solidFill>
                <a:latin typeface="Aral"/>
              </a:rPr>
            </a:br>
            <a:r>
              <a:rPr lang="de-DE" sz="1800" dirty="0">
                <a:solidFill>
                  <a:schemeClr val="accent2"/>
                </a:solidFill>
                <a:latin typeface="Aral"/>
              </a:rPr>
              <a:t>für das Lernen und die Orientierung</a:t>
            </a:r>
            <a:br>
              <a:rPr lang="de-DE" sz="1800" dirty="0">
                <a:solidFill>
                  <a:schemeClr val="accent2"/>
                </a:solidFill>
                <a:latin typeface="Aral"/>
              </a:rPr>
            </a:br>
            <a:endParaRPr lang="de-DE" sz="1800" dirty="0">
              <a:solidFill>
                <a:schemeClr val="accent2"/>
              </a:solidFill>
              <a:latin typeface="Aral"/>
            </a:endParaRPr>
          </a:p>
          <a:p>
            <a:r>
              <a:rPr lang="de-DE" sz="1800" dirty="0">
                <a:solidFill>
                  <a:schemeClr val="accent2"/>
                </a:solidFill>
                <a:latin typeface="Aral"/>
              </a:rPr>
              <a:t>und daher auch fehlendes Wissen zu </a:t>
            </a:r>
            <a:br>
              <a:rPr lang="de-DE" sz="1800" dirty="0">
                <a:solidFill>
                  <a:schemeClr val="accent2"/>
                </a:solidFill>
                <a:latin typeface="Aral"/>
              </a:rPr>
            </a:br>
            <a:r>
              <a:rPr lang="de-DE" sz="1800" dirty="0">
                <a:solidFill>
                  <a:schemeClr val="accent2"/>
                </a:solidFill>
                <a:latin typeface="Aral"/>
              </a:rPr>
              <a:t>Methoden der Selbstregulation </a:t>
            </a:r>
            <a:br>
              <a:rPr lang="de-DE" sz="1800" dirty="0">
                <a:solidFill>
                  <a:schemeClr val="accent2"/>
                </a:solidFill>
                <a:latin typeface="Aral"/>
              </a:rPr>
            </a:br>
            <a:r>
              <a:rPr lang="de-DE" sz="1800" dirty="0">
                <a:solidFill>
                  <a:schemeClr val="accent2"/>
                </a:solidFill>
                <a:latin typeface="Aral"/>
              </a:rPr>
              <a:t>(einschließlich Selbstwahrnehmung</a:t>
            </a:r>
            <a:r>
              <a:rPr lang="de-DE" sz="1600" dirty="0">
                <a:solidFill>
                  <a:schemeClr val="accent2"/>
                </a:solidFill>
                <a:latin typeface="Aral"/>
              </a:rPr>
              <a:t>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A84239F-85A9-4DD8-B296-6F0B9482C8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r="21200"/>
          <a:stretch/>
        </p:blipFill>
        <p:spPr>
          <a:xfrm>
            <a:off x="636676" y="1019366"/>
            <a:ext cx="641099" cy="678420"/>
          </a:xfrm>
          <a:prstGeom prst="rect">
            <a:avLst/>
          </a:prstGeom>
        </p:spPr>
      </p:pic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BF13E56D-5BA7-418B-8D6B-7C28BB51BE50}"/>
              </a:ext>
            </a:extLst>
          </p:cNvPr>
          <p:cNvSpPr/>
          <p:nvPr/>
        </p:nvSpPr>
        <p:spPr>
          <a:xfrm>
            <a:off x="4499992" y="1855421"/>
            <a:ext cx="288032" cy="337609"/>
          </a:xfrm>
          <a:prstGeom prst="downArrow">
            <a:avLst/>
          </a:prstGeom>
          <a:ln w="381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503E17D-6DAC-3C45-3C8A-43DAD15AF2B5}"/>
              </a:ext>
            </a:extLst>
          </p:cNvPr>
          <p:cNvSpPr txBox="1"/>
          <p:nvPr/>
        </p:nvSpPr>
        <p:spPr>
          <a:xfrm>
            <a:off x="1475655" y="195486"/>
            <a:ext cx="6689771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Befragung von &gt; 80 Expertinnen und Experten in Sachsen </a:t>
            </a:r>
          </a:p>
        </p:txBody>
      </p:sp>
    </p:spTree>
    <p:extLst>
      <p:ext uri="{BB962C8B-B14F-4D97-AF65-F5344CB8AC3E}">
        <p14:creationId xmlns:p14="http://schemas.microsoft.com/office/powerpoint/2010/main" val="127640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405890" y="123445"/>
            <a:ext cx="6172200" cy="6172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300" b="1" dirty="0">
                <a:solidFill>
                  <a:srgbClr val="0F56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 ankommt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347528" y="90183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75" dirty="0">
                <a:solidFill>
                  <a:srgbClr val="5E7480"/>
                </a:solidFill>
                <a:ea typeface="Calibri" pitchFamily="34" charset="-122"/>
                <a:cs typeface="Calibri" pitchFamily="34" charset="-120"/>
              </a:rPr>
              <a:t>Was in der Praxis wirkt – und wie es sich anhört.</a:t>
            </a:r>
            <a:endParaRPr lang="en-US" sz="1275" dirty="0"/>
          </a:p>
        </p:txBody>
      </p:sp>
      <p:sp>
        <p:nvSpPr>
          <p:cNvPr id="5" name="Text 2"/>
          <p:cNvSpPr/>
          <p:nvPr/>
        </p:nvSpPr>
        <p:spPr>
          <a:xfrm>
            <a:off x="333812" y="1368182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50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 in der Praxis wirkt</a:t>
            </a:r>
            <a:endParaRPr lang="en-US" sz="1650" dirty="0"/>
          </a:p>
        </p:txBody>
      </p:sp>
      <p:sp>
        <p:nvSpPr>
          <p:cNvPr id="6" name="Shape 3"/>
          <p:cNvSpPr/>
          <p:nvPr/>
        </p:nvSpPr>
        <p:spPr>
          <a:xfrm>
            <a:off x="333812" y="1656218"/>
            <a:ext cx="3840480" cy="0"/>
          </a:xfrm>
          <a:prstGeom prst="line">
            <a:avLst/>
          </a:prstGeom>
          <a:noFill/>
          <a:ln w="25400">
            <a:solidFill>
              <a:srgbClr val="34A9D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68102" y="1855100"/>
            <a:ext cx="82296" cy="82296"/>
          </a:xfrm>
          <a:prstGeom prst="ellipse">
            <a:avLst/>
          </a:prstGeom>
          <a:solidFill>
            <a:srgbClr val="E39A2E"/>
          </a:solidFill>
          <a:ln/>
        </p:spPr>
      </p:sp>
      <p:sp>
        <p:nvSpPr>
          <p:cNvPr id="8" name="Text 5"/>
          <p:cNvSpPr/>
          <p:nvPr/>
        </p:nvSpPr>
        <p:spPr>
          <a:xfrm>
            <a:off x="539552" y="1779662"/>
            <a:ext cx="37033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163" b="1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Zwei Richtungen. </a:t>
            </a:r>
            <a:r>
              <a:rPr lang="en-US" sz="116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BeSOS wirkt bei den Kindern und bei den Fachkräften selbst.</a:t>
            </a:r>
            <a:endParaRPr lang="en-US" sz="1163" dirty="0"/>
          </a:p>
        </p:txBody>
      </p:sp>
      <p:sp>
        <p:nvSpPr>
          <p:cNvPr id="9" name="Shape 6"/>
          <p:cNvSpPr/>
          <p:nvPr/>
        </p:nvSpPr>
        <p:spPr>
          <a:xfrm>
            <a:off x="368102" y="2390024"/>
            <a:ext cx="82296" cy="82296"/>
          </a:xfrm>
          <a:prstGeom prst="ellipse">
            <a:avLst/>
          </a:prstGeom>
          <a:solidFill>
            <a:srgbClr val="E39A2E"/>
          </a:solidFill>
          <a:ln/>
        </p:spPr>
      </p:sp>
      <p:sp>
        <p:nvSpPr>
          <p:cNvPr id="10" name="Text 7"/>
          <p:cNvSpPr/>
          <p:nvPr/>
        </p:nvSpPr>
        <p:spPr>
          <a:xfrm>
            <a:off x="539552" y="2314586"/>
            <a:ext cx="37033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163" b="1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Verständliche Bilder. </a:t>
            </a:r>
            <a:r>
              <a:rPr lang="en-US" sz="116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Schiff, Krokodil und Palme machen innere Vorgänge begreifbar.</a:t>
            </a:r>
            <a:endParaRPr lang="en-US" sz="1163" dirty="0"/>
          </a:p>
        </p:txBody>
      </p:sp>
      <p:sp>
        <p:nvSpPr>
          <p:cNvPr id="11" name="Shape 8"/>
          <p:cNvSpPr/>
          <p:nvPr/>
        </p:nvSpPr>
        <p:spPr>
          <a:xfrm>
            <a:off x="368102" y="2924948"/>
            <a:ext cx="82296" cy="82296"/>
          </a:xfrm>
          <a:prstGeom prst="ellipse">
            <a:avLst/>
          </a:prstGeom>
          <a:solidFill>
            <a:srgbClr val="E39A2E"/>
          </a:solidFill>
          <a:ln/>
        </p:spPr>
      </p:sp>
      <p:sp>
        <p:nvSpPr>
          <p:cNvPr id="12" name="Text 9"/>
          <p:cNvSpPr/>
          <p:nvPr/>
        </p:nvSpPr>
        <p:spPr>
          <a:xfrm>
            <a:off x="539552" y="2849510"/>
            <a:ext cx="37033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163" b="1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Neuer Blick. </a:t>
            </a:r>
            <a:r>
              <a:rPr lang="en-US" sz="116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Verhalten wird als Stressreaktion lesbar, nicht als Ungehorsam.</a:t>
            </a:r>
            <a:endParaRPr lang="en-US" sz="1163" dirty="0"/>
          </a:p>
        </p:txBody>
      </p:sp>
      <p:sp>
        <p:nvSpPr>
          <p:cNvPr id="13" name="Shape 10"/>
          <p:cNvSpPr/>
          <p:nvPr/>
        </p:nvSpPr>
        <p:spPr>
          <a:xfrm>
            <a:off x="368102" y="3459872"/>
            <a:ext cx="82296" cy="82296"/>
          </a:xfrm>
          <a:prstGeom prst="ellipse">
            <a:avLst/>
          </a:prstGeom>
          <a:solidFill>
            <a:srgbClr val="E39A2E"/>
          </a:solidFill>
          <a:ln/>
        </p:spPr>
      </p:sp>
      <p:sp>
        <p:nvSpPr>
          <p:cNvPr id="14" name="Text 11"/>
          <p:cNvSpPr/>
          <p:nvPr/>
        </p:nvSpPr>
        <p:spPr>
          <a:xfrm>
            <a:off x="539552" y="3384434"/>
            <a:ext cx="37033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163" b="1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Niedrigschwellig. </a:t>
            </a:r>
            <a:r>
              <a:rPr lang="en-US" sz="116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Oft reichen drei bis fünf Minuten; schnell einsetzbar.</a:t>
            </a:r>
            <a:endParaRPr lang="en-US" sz="1163" dirty="0"/>
          </a:p>
        </p:txBody>
      </p:sp>
      <p:sp>
        <p:nvSpPr>
          <p:cNvPr id="15" name="Shape 12"/>
          <p:cNvSpPr/>
          <p:nvPr/>
        </p:nvSpPr>
        <p:spPr>
          <a:xfrm>
            <a:off x="368102" y="3994796"/>
            <a:ext cx="82296" cy="82296"/>
          </a:xfrm>
          <a:prstGeom prst="ellipse">
            <a:avLst/>
          </a:prstGeom>
          <a:solidFill>
            <a:srgbClr val="E39A2E"/>
          </a:solidFill>
          <a:ln/>
        </p:spPr>
      </p:sp>
      <p:sp>
        <p:nvSpPr>
          <p:cNvPr id="16" name="Text 13"/>
          <p:cNvSpPr/>
          <p:nvPr/>
        </p:nvSpPr>
        <p:spPr>
          <a:xfrm>
            <a:off x="539552" y="3919358"/>
            <a:ext cx="37033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163" b="1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Es bleibt hängen. </a:t>
            </a:r>
            <a:r>
              <a:rPr lang="en-US" sz="1163" dirty="0">
                <a:solidFill>
                  <a:srgbClr val="22303A"/>
                </a:solidFill>
                <a:ea typeface="Calibri" pitchFamily="34" charset="-122"/>
                <a:cs typeface="Calibri" pitchFamily="34" charset="-120"/>
              </a:rPr>
              <a:t>Kinder nutzen die Übungen teils von sich aus, auch zu Hause.</a:t>
            </a:r>
            <a:endParaRPr lang="en-US" sz="1163" dirty="0"/>
          </a:p>
        </p:txBody>
      </p:sp>
      <p:sp>
        <p:nvSpPr>
          <p:cNvPr id="17" name="Text 14"/>
          <p:cNvSpPr/>
          <p:nvPr/>
        </p:nvSpPr>
        <p:spPr>
          <a:xfrm>
            <a:off x="4688642" y="1368182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50" b="1" dirty="0">
                <a:solidFill>
                  <a:srgbClr val="1C86B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Stimmen aus der Praxis</a:t>
            </a:r>
            <a:endParaRPr lang="en-US" sz="1650" dirty="0"/>
          </a:p>
        </p:txBody>
      </p:sp>
      <p:sp>
        <p:nvSpPr>
          <p:cNvPr id="18" name="Shape 15"/>
          <p:cNvSpPr/>
          <p:nvPr/>
        </p:nvSpPr>
        <p:spPr>
          <a:xfrm>
            <a:off x="4688642" y="1656218"/>
            <a:ext cx="4011930" cy="0"/>
          </a:xfrm>
          <a:prstGeom prst="line">
            <a:avLst/>
          </a:prstGeom>
          <a:noFill/>
          <a:ln w="25400">
            <a:solidFill>
              <a:srgbClr val="34A9D5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688642" y="1724798"/>
            <a:ext cx="4011930" cy="582930"/>
          </a:xfrm>
          <a:prstGeom prst="roundRect">
            <a:avLst>
              <a:gd name="adj" fmla="val 11765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4688642" y="1724798"/>
            <a:ext cx="54864" cy="582930"/>
          </a:xfrm>
          <a:prstGeom prst="rect">
            <a:avLst/>
          </a:prstGeom>
          <a:solidFill>
            <a:srgbClr val="34A9D5"/>
          </a:solidFill>
          <a:ln/>
        </p:spPr>
      </p:sp>
      <p:sp>
        <p:nvSpPr>
          <p:cNvPr id="21" name="Text 18"/>
          <p:cNvSpPr/>
          <p:nvPr/>
        </p:nvSpPr>
        <p:spPr>
          <a:xfrm>
            <a:off x="4880666" y="1793378"/>
            <a:ext cx="366903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013" i="1" dirty="0">
                <a:solidFill>
                  <a:srgbClr val="0F56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„Sie sind für uns wie ein kleiner Reset, wenn es haarig wird.“</a:t>
            </a:r>
            <a:endParaRPr lang="en-US" sz="1013" dirty="0"/>
          </a:p>
        </p:txBody>
      </p:sp>
      <p:sp>
        <p:nvSpPr>
          <p:cNvPr id="22" name="Text 19"/>
          <p:cNvSpPr/>
          <p:nvPr/>
        </p:nvSpPr>
        <p:spPr>
          <a:xfrm>
            <a:off x="4880666" y="2101988"/>
            <a:ext cx="366903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3" b="1" dirty="0">
                <a:solidFill>
                  <a:srgbClr val="5E7480"/>
                </a:solidFill>
                <a:ea typeface="Calibri" pitchFamily="34" charset="-122"/>
                <a:cs typeface="Calibri" pitchFamily="34" charset="-120"/>
              </a:rPr>
              <a:t>— Lehrkraft, Grundschule</a:t>
            </a:r>
            <a:endParaRPr lang="en-US" sz="863" dirty="0"/>
          </a:p>
        </p:txBody>
      </p:sp>
      <p:sp>
        <p:nvSpPr>
          <p:cNvPr id="23" name="Shape 20"/>
          <p:cNvSpPr/>
          <p:nvPr/>
        </p:nvSpPr>
        <p:spPr>
          <a:xfrm>
            <a:off x="4688642" y="2403740"/>
            <a:ext cx="4011930" cy="720090"/>
          </a:xfrm>
          <a:prstGeom prst="roundRect">
            <a:avLst>
              <a:gd name="adj" fmla="val 9524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4688642" y="2403740"/>
            <a:ext cx="54864" cy="720090"/>
          </a:xfrm>
          <a:prstGeom prst="rect">
            <a:avLst/>
          </a:prstGeom>
          <a:solidFill>
            <a:srgbClr val="34A9D5"/>
          </a:solidFill>
          <a:ln/>
        </p:spPr>
      </p:sp>
      <p:sp>
        <p:nvSpPr>
          <p:cNvPr id="25" name="Text 22"/>
          <p:cNvSpPr/>
          <p:nvPr/>
        </p:nvSpPr>
        <p:spPr>
          <a:xfrm>
            <a:off x="4880666" y="2472320"/>
            <a:ext cx="3669030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013" i="1" dirty="0">
                <a:solidFill>
                  <a:srgbClr val="0F56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„Durch das Schiff-, Meer- und Krokodilmodell verstehen die Kinder endlich, was in ihnen vorgeht.“</a:t>
            </a:r>
            <a:endParaRPr lang="en-US" sz="1013" dirty="0"/>
          </a:p>
        </p:txBody>
      </p:sp>
      <p:sp>
        <p:nvSpPr>
          <p:cNvPr id="26" name="Text 23"/>
          <p:cNvSpPr/>
          <p:nvPr/>
        </p:nvSpPr>
        <p:spPr>
          <a:xfrm>
            <a:off x="4880666" y="2918090"/>
            <a:ext cx="366903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3" b="1" dirty="0">
                <a:solidFill>
                  <a:srgbClr val="5E7480"/>
                </a:solidFill>
                <a:ea typeface="Calibri" pitchFamily="34" charset="-122"/>
                <a:cs typeface="Calibri" pitchFamily="34" charset="-120"/>
              </a:rPr>
              <a:t>— Lehrkraft</a:t>
            </a:r>
            <a:endParaRPr lang="en-US" sz="863" dirty="0"/>
          </a:p>
        </p:txBody>
      </p:sp>
      <p:sp>
        <p:nvSpPr>
          <p:cNvPr id="27" name="Shape 24"/>
          <p:cNvSpPr/>
          <p:nvPr/>
        </p:nvSpPr>
        <p:spPr>
          <a:xfrm>
            <a:off x="4688642" y="3219842"/>
            <a:ext cx="4011930" cy="582930"/>
          </a:xfrm>
          <a:prstGeom prst="roundRect">
            <a:avLst>
              <a:gd name="adj" fmla="val 11765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28" name="Shape 25"/>
          <p:cNvSpPr/>
          <p:nvPr/>
        </p:nvSpPr>
        <p:spPr>
          <a:xfrm>
            <a:off x="4688642" y="3219842"/>
            <a:ext cx="54864" cy="582930"/>
          </a:xfrm>
          <a:prstGeom prst="rect">
            <a:avLst/>
          </a:prstGeom>
          <a:solidFill>
            <a:srgbClr val="34A9D5"/>
          </a:solidFill>
          <a:ln/>
        </p:spPr>
      </p:sp>
      <p:sp>
        <p:nvSpPr>
          <p:cNvPr id="29" name="Text 26"/>
          <p:cNvSpPr/>
          <p:nvPr/>
        </p:nvSpPr>
        <p:spPr>
          <a:xfrm>
            <a:off x="4880666" y="3288422"/>
            <a:ext cx="366903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013" i="1" dirty="0">
                <a:solidFill>
                  <a:srgbClr val="0F56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„Ich fühle mich sicherer in Konfliktsituationen und mache weniger Fehler.“</a:t>
            </a:r>
            <a:endParaRPr lang="en-US" sz="1013" dirty="0"/>
          </a:p>
        </p:txBody>
      </p:sp>
      <p:sp>
        <p:nvSpPr>
          <p:cNvPr id="30" name="Text 27"/>
          <p:cNvSpPr/>
          <p:nvPr/>
        </p:nvSpPr>
        <p:spPr>
          <a:xfrm>
            <a:off x="4880666" y="3597032"/>
            <a:ext cx="366903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3" b="1" dirty="0">
                <a:solidFill>
                  <a:srgbClr val="5E7480"/>
                </a:solidFill>
                <a:ea typeface="Calibri" pitchFamily="34" charset="-122"/>
                <a:cs typeface="Calibri" pitchFamily="34" charset="-120"/>
              </a:rPr>
              <a:t>— Lehrkraft</a:t>
            </a:r>
            <a:endParaRPr lang="en-US" sz="863" dirty="0"/>
          </a:p>
        </p:txBody>
      </p:sp>
      <p:sp>
        <p:nvSpPr>
          <p:cNvPr id="31" name="Shape 28"/>
          <p:cNvSpPr/>
          <p:nvPr/>
        </p:nvSpPr>
        <p:spPr>
          <a:xfrm>
            <a:off x="4688642" y="3898784"/>
            <a:ext cx="4011930" cy="582930"/>
          </a:xfrm>
          <a:prstGeom prst="roundRect">
            <a:avLst>
              <a:gd name="adj" fmla="val 11765"/>
            </a:avLst>
          </a:prstGeom>
          <a:solidFill>
            <a:srgbClr val="F7F1E7"/>
          </a:solidFill>
          <a:ln/>
          <a:effectLst>
            <a:outerShdw blurRad="114300" dist="38100" dir="5400000" algn="bl" rotWithShape="0">
              <a:srgbClr val="9AAEB8">
                <a:alpha val="32000"/>
              </a:srgbClr>
            </a:outerShdw>
          </a:effectLst>
        </p:spPr>
      </p:sp>
      <p:sp>
        <p:nvSpPr>
          <p:cNvPr id="32" name="Shape 29"/>
          <p:cNvSpPr/>
          <p:nvPr/>
        </p:nvSpPr>
        <p:spPr>
          <a:xfrm>
            <a:off x="4688642" y="3898784"/>
            <a:ext cx="54864" cy="582930"/>
          </a:xfrm>
          <a:prstGeom prst="rect">
            <a:avLst/>
          </a:prstGeom>
          <a:solidFill>
            <a:srgbClr val="34A9D5"/>
          </a:solidFill>
          <a:ln/>
        </p:spPr>
      </p:sp>
      <p:sp>
        <p:nvSpPr>
          <p:cNvPr id="33" name="Text 30"/>
          <p:cNvSpPr/>
          <p:nvPr/>
        </p:nvSpPr>
        <p:spPr>
          <a:xfrm>
            <a:off x="4880666" y="3967364"/>
            <a:ext cx="3669030" cy="294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2000"/>
              </a:lnSpc>
            </a:pPr>
            <a:r>
              <a:rPr lang="en-US" sz="1013" i="1" dirty="0">
                <a:solidFill>
                  <a:srgbClr val="0F56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„Die Handreichung gehört in die Hand eines jeden Lehrenden.“</a:t>
            </a:r>
            <a:endParaRPr lang="en-US" sz="1013" dirty="0"/>
          </a:p>
        </p:txBody>
      </p:sp>
      <p:sp>
        <p:nvSpPr>
          <p:cNvPr id="34" name="Text 31"/>
          <p:cNvSpPr/>
          <p:nvPr/>
        </p:nvSpPr>
        <p:spPr>
          <a:xfrm>
            <a:off x="4880666" y="4275974"/>
            <a:ext cx="366903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3" b="1" dirty="0">
                <a:solidFill>
                  <a:srgbClr val="5E7480"/>
                </a:solidFill>
                <a:ea typeface="Calibri" pitchFamily="34" charset="-122"/>
                <a:cs typeface="Calibri" pitchFamily="34" charset="-120"/>
              </a:rPr>
              <a:t>— Lehrkraft, Grundschule</a:t>
            </a:r>
            <a:endParaRPr lang="en-US" sz="863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3">
            <a:extLst>
              <a:ext uri="{FF2B5EF4-FFF2-40B4-BE49-F238E27FC236}">
                <a16:creationId xmlns:a16="http://schemas.microsoft.com/office/drawing/2014/main" id="{0B5C4168-2E90-4680-B229-FCAB4F861DDC}"/>
              </a:ext>
            </a:extLst>
          </p:cNvPr>
          <p:cNvSpPr txBox="1">
            <a:spLocks/>
          </p:cNvSpPr>
          <p:nvPr/>
        </p:nvSpPr>
        <p:spPr>
          <a:xfrm>
            <a:off x="8496856" y="4659313"/>
            <a:ext cx="477282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B3B3B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B211ABAF-EE42-4344-AF07-C65602A7FFEC}" type="slidenum">
              <a:rPr lang="de-DE" smtClean="0"/>
              <a:pPr>
                <a:defRPr/>
              </a:pPr>
              <a:t>31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22793D4-ED6C-4CA4-916F-16FB44A0A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11ABAF-EE42-4344-AF07-C65602A7FFEC}" type="slidenum">
              <a:rPr lang="de-DE" smtClean="0"/>
              <a:pPr>
                <a:defRPr/>
              </a:pPr>
              <a:t>31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8F22F56-42A3-445F-B9D1-349F09984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67" y="1061765"/>
            <a:ext cx="4680561" cy="2316116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B6F89978-FE9F-4EBE-B298-855D403B1C9F}"/>
              </a:ext>
            </a:extLst>
          </p:cNvPr>
          <p:cNvSpPr txBox="1"/>
          <p:nvPr/>
        </p:nvSpPr>
        <p:spPr>
          <a:xfrm>
            <a:off x="395536" y="336476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hlinkClick r:id="rId3"/>
              </a:rPr>
              <a:t>https://besos-sachsen.de/leitfaden/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4476E0A-19E5-4A0E-A8FC-1F93EAEFA739}"/>
              </a:ext>
            </a:extLst>
          </p:cNvPr>
          <p:cNvSpPr txBox="1"/>
          <p:nvPr/>
        </p:nvSpPr>
        <p:spPr>
          <a:xfrm>
            <a:off x="1475656" y="219176"/>
            <a:ext cx="702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Auf besos-sachsen.de finden sich viele Hintergrundinformationen</a:t>
            </a:r>
          </a:p>
        </p:txBody>
      </p:sp>
      <p:pic>
        <p:nvPicPr>
          <p:cNvPr id="7" name="Grafik 6" descr="Ein Bild, das Menschliches Gesicht, Kleidung, Person, Lächeln enthält.&#10;&#10;KI-generierte Inhalte können fehlerhaft sein.">
            <a:hlinkClick r:id="rId4"/>
            <a:extLst>
              <a:ext uri="{FF2B5EF4-FFF2-40B4-BE49-F238E27FC236}">
                <a16:creationId xmlns:a16="http://schemas.microsoft.com/office/drawing/2014/main" id="{84943851-BF0C-F7FD-7C95-C64631F20A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682567"/>
            <a:ext cx="1415042" cy="1415042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93A7B97-8E55-4364-FA66-FC85AA2241D4}"/>
              </a:ext>
            </a:extLst>
          </p:cNvPr>
          <p:cNvSpPr txBox="1"/>
          <p:nvPr/>
        </p:nvSpPr>
        <p:spPr>
          <a:xfrm>
            <a:off x="4873066" y="1037156"/>
            <a:ext cx="40324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accent1">
                    <a:lumMod val="5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Der Podcast der Initiative Bildungsketten „Berufliche Orientierung begleiten“ </a:t>
            </a:r>
            <a:br>
              <a:rPr lang="de-DE" sz="1400" dirty="0">
                <a:solidFill>
                  <a:srgbClr val="1E4F6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de-DE" sz="1400" dirty="0">
              <a:solidFill>
                <a:srgbClr val="1E4F63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de-DE" sz="1400" dirty="0">
                <a:solidFill>
                  <a:srgbClr val="1E4F6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Folgen #12-#14 </a:t>
            </a:r>
          </a:p>
          <a:p>
            <a:r>
              <a:rPr lang="de-DE" sz="1400" dirty="0">
                <a:solidFill>
                  <a:srgbClr val="1E4F6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„Berufsorientierung </a:t>
            </a:r>
          </a:p>
          <a:p>
            <a:r>
              <a:rPr lang="de-DE" sz="1400" dirty="0">
                <a:solidFill>
                  <a:srgbClr val="1E4F6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bei psychischer </a:t>
            </a:r>
          </a:p>
          <a:p>
            <a:r>
              <a:rPr lang="de-DE" sz="1400" dirty="0">
                <a:solidFill>
                  <a:srgbClr val="1E4F6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Belastung“</a:t>
            </a:r>
            <a:endParaRPr lang="de-DE" sz="1400" dirty="0">
              <a:solidFill>
                <a:srgbClr val="1E4F63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0D9B0F9-3E56-7892-E99F-37A99A90371E}"/>
              </a:ext>
            </a:extLst>
          </p:cNvPr>
          <p:cNvSpPr txBox="1"/>
          <p:nvPr/>
        </p:nvSpPr>
        <p:spPr>
          <a:xfrm>
            <a:off x="6464920" y="3067561"/>
            <a:ext cx="18516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Foto: Shirin Valentine</a:t>
            </a:r>
          </a:p>
          <a:p>
            <a:endParaRPr lang="de-DE" sz="11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E045434-3364-5752-FFA4-CBD801395D7C}"/>
              </a:ext>
            </a:extLst>
          </p:cNvPr>
          <p:cNvSpPr txBox="1"/>
          <p:nvPr/>
        </p:nvSpPr>
        <p:spPr>
          <a:xfrm>
            <a:off x="4873066" y="3394019"/>
            <a:ext cx="3970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u="sng" dirty="0">
                <a:solidFill>
                  <a:srgbClr val="1E4F63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https://besos-sachsen.de/besos-im-podcast/</a:t>
            </a:r>
            <a:endParaRPr lang="de-DE" sz="1200" dirty="0">
              <a:solidFill>
                <a:srgbClr val="1E4F63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E72D00E-D8FD-AA29-9D74-7943296572B1}"/>
              </a:ext>
            </a:extLst>
          </p:cNvPr>
          <p:cNvSpPr txBox="1"/>
          <p:nvPr/>
        </p:nvSpPr>
        <p:spPr>
          <a:xfrm>
            <a:off x="4873066" y="3984077"/>
            <a:ext cx="311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Der Podcast der Initiative Bildungsketten wird gefördert vom Bundesministerium für Bildung, Familie, Senioren, Frauen und Jugend.</a:t>
            </a:r>
            <a:endParaRPr lang="de-DE" sz="7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A0D7C88-8290-6380-B055-4B3CFD267A1C}"/>
              </a:ext>
            </a:extLst>
          </p:cNvPr>
          <p:cNvSpPr txBox="1"/>
          <p:nvPr/>
        </p:nvSpPr>
        <p:spPr>
          <a:xfrm>
            <a:off x="4873066" y="3715534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www.berufsorientierungsprogramm.de/podcast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4632499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3">
            <a:extLst>
              <a:ext uri="{FF2B5EF4-FFF2-40B4-BE49-F238E27FC236}">
                <a16:creationId xmlns:a16="http://schemas.microsoft.com/office/drawing/2014/main" id="{0B5C4168-2E90-4680-B229-FCAB4F861DDC}"/>
              </a:ext>
            </a:extLst>
          </p:cNvPr>
          <p:cNvSpPr txBox="1">
            <a:spLocks/>
          </p:cNvSpPr>
          <p:nvPr/>
        </p:nvSpPr>
        <p:spPr>
          <a:xfrm>
            <a:off x="8496856" y="4659313"/>
            <a:ext cx="477282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B3B3B3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B211ABAF-EE42-4344-AF07-C65602A7FFEC}" type="slidenum">
              <a:rPr lang="de-DE" smtClean="0"/>
              <a:pPr>
                <a:defRPr/>
              </a:pPr>
              <a:t>32</a:t>
            </a:fld>
            <a:endParaRPr lang="de-DE" dirty="0"/>
          </a:p>
        </p:txBody>
      </p:sp>
      <p:sp>
        <p:nvSpPr>
          <p:cNvPr id="17" name="Titel 2">
            <a:extLst>
              <a:ext uri="{FF2B5EF4-FFF2-40B4-BE49-F238E27FC236}">
                <a16:creationId xmlns:a16="http://schemas.microsoft.com/office/drawing/2014/main" id="{F0E91404-E754-4A46-BBB8-8800689D2CB2}"/>
              </a:ext>
            </a:extLst>
          </p:cNvPr>
          <p:cNvSpPr txBox="1">
            <a:spLocks/>
          </p:cNvSpPr>
          <p:nvPr/>
        </p:nvSpPr>
        <p:spPr bwMode="auto">
          <a:xfrm>
            <a:off x="323528" y="1529693"/>
            <a:ext cx="3384376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Mehr Informationen gibt </a:t>
            </a:r>
            <a:br>
              <a:rPr 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es in unserem Newsletter.</a:t>
            </a:r>
          </a:p>
          <a:p>
            <a:endParaRPr lang="de-DE" sz="20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Jetzt anmelden auf</a:t>
            </a:r>
          </a:p>
          <a:p>
            <a:endParaRPr lang="de-DE" sz="20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lang="de-DE" sz="20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5" name="Titel 2">
            <a:extLst>
              <a:ext uri="{FF2B5EF4-FFF2-40B4-BE49-F238E27FC236}">
                <a16:creationId xmlns:a16="http://schemas.microsoft.com/office/drawing/2014/main" id="{C96B8352-9A51-4A90-AE22-94070FCF5E3E}"/>
              </a:ext>
            </a:extLst>
          </p:cNvPr>
          <p:cNvSpPr txBox="1">
            <a:spLocks/>
          </p:cNvSpPr>
          <p:nvPr/>
        </p:nvSpPr>
        <p:spPr bwMode="auto">
          <a:xfrm>
            <a:off x="0" y="2067694"/>
            <a:ext cx="3384376" cy="71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  <a:hlinkClick r:id="rId3"/>
              </a:rPr>
              <a:t>https://besos-sachsen.de</a:t>
            </a:r>
            <a:endParaRPr lang="de-DE" sz="1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ctr"/>
            <a:endParaRPr lang="de-DE" sz="18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22793D4-ED6C-4CA4-916F-16FB44A0A5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11ABAF-EE42-4344-AF07-C65602A7FFEC}" type="slidenum">
              <a:rPr lang="de-DE" smtClean="0"/>
              <a:pPr>
                <a:defRPr/>
              </a:pPr>
              <a:t>32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3DBCDDB-B6A4-2210-F57C-31BC3DCDC7E3}"/>
              </a:ext>
            </a:extLst>
          </p:cNvPr>
          <p:cNvSpPr txBox="1"/>
          <p:nvPr/>
        </p:nvSpPr>
        <p:spPr>
          <a:xfrm>
            <a:off x="4964214" y="3903290"/>
            <a:ext cx="4072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Ausführliche Informationen für die Verwendung der BeSOS-Materialien unter der CC BY-SA 4.0 Lizenz finden Sie unter </a:t>
            </a:r>
          </a:p>
          <a:p>
            <a:r>
              <a:rPr lang="de-DE" sz="1200" b="1" dirty="0">
                <a:hlinkClick r:id="rId4"/>
              </a:rPr>
              <a:t>https://creativecommons.org/licenses/by-sa/4.0/deed.de</a:t>
            </a:r>
            <a:endParaRPr lang="de-DE" sz="1200" b="1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C34448A-3509-7E53-51CD-6D5B39CFA3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9030" y="3163606"/>
            <a:ext cx="4235108" cy="66891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6E0CA4B-A4FD-D430-36C5-4A60EF5FF9F1}"/>
              </a:ext>
            </a:extLst>
          </p:cNvPr>
          <p:cNvSpPr txBox="1"/>
          <p:nvPr/>
        </p:nvSpPr>
        <p:spPr>
          <a:xfrm>
            <a:off x="4893457" y="824711"/>
            <a:ext cx="37088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1E4F63"/>
                </a:solidFill>
              </a:rPr>
              <a:t>Nutzen Sie die Materialien frei und geben Sie sie frei weiter. </a:t>
            </a:r>
          </a:p>
          <a:p>
            <a:endParaRPr lang="de-DE" sz="1600" dirty="0">
              <a:solidFill>
                <a:srgbClr val="1E4F63"/>
              </a:solidFill>
            </a:endParaRPr>
          </a:p>
          <a:p>
            <a:r>
              <a:rPr lang="de-DE" sz="1400" dirty="0">
                <a:solidFill>
                  <a:srgbClr val="1E4F63"/>
                </a:solidFill>
              </a:rPr>
              <a:t>Wir haben alle BeSOS-Materialien frei zugänglich bereitgestellt unter der </a:t>
            </a:r>
            <a:br>
              <a:rPr lang="de-DE" sz="1400" dirty="0">
                <a:solidFill>
                  <a:srgbClr val="1E4F63"/>
                </a:solidFill>
              </a:rPr>
            </a:br>
            <a:r>
              <a:rPr lang="de-DE" sz="1400" b="1" dirty="0">
                <a:solidFill>
                  <a:srgbClr val="1E4F63"/>
                </a:solidFill>
              </a:rPr>
              <a:t>Creative Commons BY-SA 4.0 Lizenz</a:t>
            </a:r>
            <a:r>
              <a:rPr lang="de-DE" sz="1400" dirty="0">
                <a:solidFill>
                  <a:srgbClr val="1E4F63"/>
                </a:solidFill>
              </a:rPr>
              <a:t>. </a:t>
            </a:r>
          </a:p>
          <a:p>
            <a:r>
              <a:rPr lang="de-DE" sz="1400" dirty="0">
                <a:solidFill>
                  <a:srgbClr val="1E4F63"/>
                </a:solidFill>
              </a:rPr>
              <a:t>Jede Verwendung muss wiederum frei zugänglich gemacht werden und </a:t>
            </a:r>
            <a:r>
              <a:rPr lang="de-DE" sz="1400" b="1" dirty="0">
                <a:solidFill>
                  <a:srgbClr val="1E4F63"/>
                </a:solidFill>
              </a:rPr>
              <a:t>unter der Nennung von BeSOS als Quelle mit Angabe der Links zu unserer Webseite </a:t>
            </a:r>
            <a:r>
              <a:rPr lang="de-DE" sz="1400" dirty="0">
                <a:solidFill>
                  <a:srgbClr val="1E4F63"/>
                </a:solidFill>
              </a:rPr>
              <a:t>erfolgen.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FE9EC3B-5D41-EDAB-1DCC-9AC4D13A2B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8425" t="17522" b="751"/>
          <a:stretch/>
        </p:blipFill>
        <p:spPr>
          <a:xfrm>
            <a:off x="312208" y="2893727"/>
            <a:ext cx="2693609" cy="165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01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D8C22887-8AA8-4EB5-98B4-F9881B17BE5A}"/>
              </a:ext>
            </a:extLst>
          </p:cNvPr>
          <p:cNvSpPr/>
          <p:nvPr/>
        </p:nvSpPr>
        <p:spPr>
          <a:xfrm>
            <a:off x="179512" y="88201"/>
            <a:ext cx="1368152" cy="7496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36DE69BE-4BF3-49E8-96F0-F5C5D9FC8BEE}"/>
              </a:ext>
            </a:extLst>
          </p:cNvPr>
          <p:cNvSpPr/>
          <p:nvPr/>
        </p:nvSpPr>
        <p:spPr>
          <a:xfrm>
            <a:off x="125376" y="203870"/>
            <a:ext cx="1368152" cy="7496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CFCC78D-7F1B-4AEC-B693-D0DBA7DFFA05}"/>
              </a:ext>
            </a:extLst>
          </p:cNvPr>
          <p:cNvSpPr txBox="1"/>
          <p:nvPr/>
        </p:nvSpPr>
        <p:spPr>
          <a:xfrm>
            <a:off x="576873" y="237900"/>
            <a:ext cx="70567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de-DE" sz="3200" i="0" dirty="0">
                <a:solidFill>
                  <a:srgbClr val="003B4E"/>
                </a:solidFill>
                <a:effectLst/>
                <a:latin typeface="+mj-lt"/>
              </a:rPr>
              <a:t>Wir brauchen </a:t>
            </a:r>
            <a:r>
              <a:rPr lang="de-DE" sz="3200" dirty="0">
                <a:solidFill>
                  <a:srgbClr val="003B4E"/>
                </a:solidFill>
                <a:latin typeface="+mj-lt"/>
              </a:rPr>
              <a:t>Ihre Unterstützung …</a:t>
            </a:r>
          </a:p>
          <a:p>
            <a:pPr rtl="0"/>
            <a:r>
              <a:rPr lang="de-DE" sz="3200" i="0" dirty="0">
                <a:solidFill>
                  <a:srgbClr val="003B4E"/>
                </a:solidFill>
                <a:effectLst/>
                <a:latin typeface="+mj-lt"/>
              </a:rPr>
              <a:t>freuen uns über Ihre Rückmeldungen und Erfolgsgeschichten…</a:t>
            </a:r>
            <a:endParaRPr lang="de-DE" sz="3200" dirty="0">
              <a:effectLst/>
              <a:latin typeface="+mj-lt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59D1EAD-FE98-4DC9-B881-97021680605B}"/>
              </a:ext>
            </a:extLst>
          </p:cNvPr>
          <p:cNvSpPr txBox="1"/>
          <p:nvPr/>
        </p:nvSpPr>
        <p:spPr>
          <a:xfrm>
            <a:off x="0" y="3554958"/>
            <a:ext cx="86409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de-DE" sz="4000" b="1" i="0" dirty="0">
                <a:solidFill>
                  <a:schemeClr val="accent1"/>
                </a:solidFill>
                <a:effectLst/>
                <a:latin typeface="+mj-lt"/>
              </a:rPr>
              <a:t>besos-sachsen.de/</a:t>
            </a:r>
            <a:r>
              <a:rPr lang="de-DE" sz="4000" b="1" i="0" dirty="0" err="1">
                <a:solidFill>
                  <a:schemeClr val="accent1"/>
                </a:solidFill>
                <a:effectLst/>
                <a:latin typeface="+mj-lt"/>
              </a:rPr>
              <a:t>geschichten</a:t>
            </a:r>
            <a:r>
              <a:rPr lang="de-DE" sz="4000" b="1" i="0" dirty="0">
                <a:solidFill>
                  <a:srgbClr val="003B4E"/>
                </a:solidFill>
                <a:effectLst/>
                <a:latin typeface="+mj-lt"/>
              </a:rPr>
              <a:t> </a:t>
            </a:r>
          </a:p>
          <a:p>
            <a:pPr algn="ctr" rtl="0"/>
            <a:r>
              <a:rPr lang="de-DE" sz="2400" i="0" dirty="0">
                <a:solidFill>
                  <a:srgbClr val="003B4E"/>
                </a:solidFill>
                <a:effectLst/>
                <a:latin typeface="+mj-lt"/>
              </a:rPr>
              <a:t>Ein komfortables Feedbacktool für Ihre Erfahrungen.</a:t>
            </a:r>
            <a:endParaRPr lang="de-DE" sz="1800" dirty="0">
              <a:effectLst/>
              <a:latin typeface="+mj-lt"/>
            </a:endParaRPr>
          </a:p>
        </p:txBody>
      </p:sp>
      <p:pic>
        <p:nvPicPr>
          <p:cNvPr id="5" name="Grafik 4" descr="Ein Bild, das Text, Screenshot, Uhr, Logo enthält.">
            <a:extLst>
              <a:ext uri="{FF2B5EF4-FFF2-40B4-BE49-F238E27FC236}">
                <a16:creationId xmlns:a16="http://schemas.microsoft.com/office/drawing/2014/main" id="{ABD2F1A2-07D3-B85D-5C2C-F08A4D875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87" t="33608" r="8782" b="49689"/>
          <a:stretch/>
        </p:blipFill>
        <p:spPr>
          <a:xfrm>
            <a:off x="863588" y="2099948"/>
            <a:ext cx="1541659" cy="107530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C0B75B7-A03A-875F-DC41-4B52DF86A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754" y="1328939"/>
            <a:ext cx="2027838" cy="203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5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Clipart, Menschliches Gesicht, Darstellung, Entwurf enthält.&#10;&#10;KI-generierte Inhalte können fehlerhaft sein.">
            <a:extLst>
              <a:ext uri="{FF2B5EF4-FFF2-40B4-BE49-F238E27FC236}">
                <a16:creationId xmlns:a16="http://schemas.microsoft.com/office/drawing/2014/main" id="{40064366-EF0D-4962-9336-2BC0C99EEB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72" y="1413905"/>
            <a:ext cx="2749990" cy="1546869"/>
          </a:xfrm>
          <a:prstGeom prst="rect">
            <a:avLst/>
          </a:prstGeom>
        </p:spPr>
      </p:pic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EC14D86B-D2BE-4145-8B6D-9FABF63ACC56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34A9D6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pic>
        <p:nvPicPr>
          <p:cNvPr id="5" name="Grafik 4" descr="Ein Bild, das Menschliches Gesicht, Person, Porträtbild, Lächeln enthält.&#10;&#10;KI-generierte Inhalte können fehlerhaft sein.">
            <a:extLst>
              <a:ext uri="{FF2B5EF4-FFF2-40B4-BE49-F238E27FC236}">
                <a16:creationId xmlns:a16="http://schemas.microsoft.com/office/drawing/2014/main" id="{0834EB4E-B686-DBBF-3E54-0F0CA96FC6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724" y="1459375"/>
            <a:ext cx="792088" cy="792088"/>
          </a:xfrm>
          <a:custGeom>
            <a:avLst/>
            <a:gdLst>
              <a:gd name="connsiteX0" fmla="*/ 0 w 792088"/>
              <a:gd name="connsiteY0" fmla="*/ 0 h 792088"/>
              <a:gd name="connsiteX1" fmla="*/ 372281 w 792088"/>
              <a:gd name="connsiteY1" fmla="*/ 0 h 792088"/>
              <a:gd name="connsiteX2" fmla="*/ 792088 w 792088"/>
              <a:gd name="connsiteY2" fmla="*/ 0 h 792088"/>
              <a:gd name="connsiteX3" fmla="*/ 792088 w 792088"/>
              <a:gd name="connsiteY3" fmla="*/ 388123 h 792088"/>
              <a:gd name="connsiteX4" fmla="*/ 792088 w 792088"/>
              <a:gd name="connsiteY4" fmla="*/ 792088 h 792088"/>
              <a:gd name="connsiteX5" fmla="*/ 388123 w 792088"/>
              <a:gd name="connsiteY5" fmla="*/ 792088 h 792088"/>
              <a:gd name="connsiteX6" fmla="*/ 0 w 792088"/>
              <a:gd name="connsiteY6" fmla="*/ 792088 h 792088"/>
              <a:gd name="connsiteX7" fmla="*/ 0 w 792088"/>
              <a:gd name="connsiteY7" fmla="*/ 403965 h 792088"/>
              <a:gd name="connsiteX8" fmla="*/ 0 w 792088"/>
              <a:gd name="connsiteY8" fmla="*/ 0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2088" h="792088" fill="none" extrusionOk="0">
                <a:moveTo>
                  <a:pt x="0" y="0"/>
                </a:moveTo>
                <a:cubicBezTo>
                  <a:pt x="179494" y="-5914"/>
                  <a:pt x="291608" y="44667"/>
                  <a:pt x="372281" y="0"/>
                </a:cubicBezTo>
                <a:cubicBezTo>
                  <a:pt x="452954" y="-44667"/>
                  <a:pt x="636835" y="28801"/>
                  <a:pt x="792088" y="0"/>
                </a:cubicBezTo>
                <a:cubicBezTo>
                  <a:pt x="805805" y="142560"/>
                  <a:pt x="765675" y="235299"/>
                  <a:pt x="792088" y="388123"/>
                </a:cubicBezTo>
                <a:cubicBezTo>
                  <a:pt x="818501" y="540947"/>
                  <a:pt x="755412" y="631544"/>
                  <a:pt x="792088" y="792088"/>
                </a:cubicBezTo>
                <a:cubicBezTo>
                  <a:pt x="710946" y="818852"/>
                  <a:pt x="486416" y="761959"/>
                  <a:pt x="388123" y="792088"/>
                </a:cubicBezTo>
                <a:cubicBezTo>
                  <a:pt x="289830" y="822217"/>
                  <a:pt x="160034" y="759642"/>
                  <a:pt x="0" y="792088"/>
                </a:cubicBezTo>
                <a:cubicBezTo>
                  <a:pt x="-26658" y="672820"/>
                  <a:pt x="43903" y="546612"/>
                  <a:pt x="0" y="403965"/>
                </a:cubicBezTo>
                <a:cubicBezTo>
                  <a:pt x="-43903" y="261318"/>
                  <a:pt x="11734" y="115218"/>
                  <a:pt x="0" y="0"/>
                </a:cubicBezTo>
                <a:close/>
              </a:path>
              <a:path w="792088" h="792088" stroke="0" extrusionOk="0">
                <a:moveTo>
                  <a:pt x="0" y="0"/>
                </a:moveTo>
                <a:cubicBezTo>
                  <a:pt x="105104" y="-21328"/>
                  <a:pt x="302358" y="18681"/>
                  <a:pt x="411886" y="0"/>
                </a:cubicBezTo>
                <a:cubicBezTo>
                  <a:pt x="521414" y="-18681"/>
                  <a:pt x="708321" y="39095"/>
                  <a:pt x="792088" y="0"/>
                </a:cubicBezTo>
                <a:cubicBezTo>
                  <a:pt x="835803" y="190006"/>
                  <a:pt x="766143" y="238237"/>
                  <a:pt x="792088" y="403965"/>
                </a:cubicBezTo>
                <a:cubicBezTo>
                  <a:pt x="818033" y="569693"/>
                  <a:pt x="760076" y="639326"/>
                  <a:pt x="792088" y="792088"/>
                </a:cubicBezTo>
                <a:cubicBezTo>
                  <a:pt x="607920" y="816528"/>
                  <a:pt x="567548" y="773080"/>
                  <a:pt x="380202" y="792088"/>
                </a:cubicBezTo>
                <a:cubicBezTo>
                  <a:pt x="192856" y="811096"/>
                  <a:pt x="140520" y="748947"/>
                  <a:pt x="0" y="792088"/>
                </a:cubicBezTo>
                <a:cubicBezTo>
                  <a:pt x="-38422" y="623384"/>
                  <a:pt x="37563" y="563366"/>
                  <a:pt x="0" y="403965"/>
                </a:cubicBezTo>
                <a:cubicBezTo>
                  <a:pt x="-37563" y="244564"/>
                  <a:pt x="28782" y="164589"/>
                  <a:pt x="0" y="0"/>
                </a:cubicBezTo>
                <a:close/>
              </a:path>
            </a:pathLst>
          </a:custGeom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679947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 descr="Ein Bild, das Menschliches Gesicht, Person, Porträt, Kleidung enthält.&#10;&#10;KI-generierte Inhalte können fehlerhaft sein.">
            <a:extLst>
              <a:ext uri="{FF2B5EF4-FFF2-40B4-BE49-F238E27FC236}">
                <a16:creationId xmlns:a16="http://schemas.microsoft.com/office/drawing/2014/main" id="{310152CC-7971-97C0-AF52-A091363965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957" y="1452305"/>
            <a:ext cx="792088" cy="792088"/>
          </a:xfrm>
          <a:custGeom>
            <a:avLst/>
            <a:gdLst>
              <a:gd name="connsiteX0" fmla="*/ 0 w 792088"/>
              <a:gd name="connsiteY0" fmla="*/ 0 h 792088"/>
              <a:gd name="connsiteX1" fmla="*/ 411886 w 792088"/>
              <a:gd name="connsiteY1" fmla="*/ 0 h 792088"/>
              <a:gd name="connsiteX2" fmla="*/ 792088 w 792088"/>
              <a:gd name="connsiteY2" fmla="*/ 0 h 792088"/>
              <a:gd name="connsiteX3" fmla="*/ 792088 w 792088"/>
              <a:gd name="connsiteY3" fmla="*/ 388123 h 792088"/>
              <a:gd name="connsiteX4" fmla="*/ 792088 w 792088"/>
              <a:gd name="connsiteY4" fmla="*/ 792088 h 792088"/>
              <a:gd name="connsiteX5" fmla="*/ 396044 w 792088"/>
              <a:gd name="connsiteY5" fmla="*/ 792088 h 792088"/>
              <a:gd name="connsiteX6" fmla="*/ 0 w 792088"/>
              <a:gd name="connsiteY6" fmla="*/ 792088 h 792088"/>
              <a:gd name="connsiteX7" fmla="*/ 0 w 792088"/>
              <a:gd name="connsiteY7" fmla="*/ 380202 h 792088"/>
              <a:gd name="connsiteX8" fmla="*/ 0 w 792088"/>
              <a:gd name="connsiteY8" fmla="*/ 0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2088" h="792088" fill="none" extrusionOk="0">
                <a:moveTo>
                  <a:pt x="0" y="0"/>
                </a:moveTo>
                <a:cubicBezTo>
                  <a:pt x="133268" y="-13948"/>
                  <a:pt x="321986" y="15634"/>
                  <a:pt x="411886" y="0"/>
                </a:cubicBezTo>
                <a:cubicBezTo>
                  <a:pt x="501786" y="-15634"/>
                  <a:pt x="624538" y="40921"/>
                  <a:pt x="792088" y="0"/>
                </a:cubicBezTo>
                <a:cubicBezTo>
                  <a:pt x="820784" y="158238"/>
                  <a:pt x="773891" y="216111"/>
                  <a:pt x="792088" y="388123"/>
                </a:cubicBezTo>
                <a:cubicBezTo>
                  <a:pt x="810285" y="560135"/>
                  <a:pt x="755086" y="615341"/>
                  <a:pt x="792088" y="792088"/>
                </a:cubicBezTo>
                <a:cubicBezTo>
                  <a:pt x="619671" y="835741"/>
                  <a:pt x="516215" y="772079"/>
                  <a:pt x="396044" y="792088"/>
                </a:cubicBezTo>
                <a:cubicBezTo>
                  <a:pt x="275873" y="812097"/>
                  <a:pt x="87703" y="771891"/>
                  <a:pt x="0" y="792088"/>
                </a:cubicBezTo>
                <a:cubicBezTo>
                  <a:pt x="-44914" y="635402"/>
                  <a:pt x="30329" y="556238"/>
                  <a:pt x="0" y="380202"/>
                </a:cubicBezTo>
                <a:cubicBezTo>
                  <a:pt x="-30329" y="204166"/>
                  <a:pt x="4593" y="157434"/>
                  <a:pt x="0" y="0"/>
                </a:cubicBezTo>
                <a:close/>
              </a:path>
              <a:path w="792088" h="792088" stroke="0" extrusionOk="0">
                <a:moveTo>
                  <a:pt x="0" y="0"/>
                </a:moveTo>
                <a:cubicBezTo>
                  <a:pt x="194204" y="-25590"/>
                  <a:pt x="280118" y="28973"/>
                  <a:pt x="411886" y="0"/>
                </a:cubicBezTo>
                <a:cubicBezTo>
                  <a:pt x="543654" y="-28973"/>
                  <a:pt x="653545" y="26326"/>
                  <a:pt x="792088" y="0"/>
                </a:cubicBezTo>
                <a:cubicBezTo>
                  <a:pt x="837175" y="125336"/>
                  <a:pt x="763057" y="266175"/>
                  <a:pt x="792088" y="380202"/>
                </a:cubicBezTo>
                <a:cubicBezTo>
                  <a:pt x="821119" y="494229"/>
                  <a:pt x="774031" y="599622"/>
                  <a:pt x="792088" y="792088"/>
                </a:cubicBezTo>
                <a:cubicBezTo>
                  <a:pt x="633058" y="795432"/>
                  <a:pt x="520414" y="743566"/>
                  <a:pt x="380202" y="792088"/>
                </a:cubicBezTo>
                <a:cubicBezTo>
                  <a:pt x="239990" y="840610"/>
                  <a:pt x="146624" y="781510"/>
                  <a:pt x="0" y="792088"/>
                </a:cubicBezTo>
                <a:cubicBezTo>
                  <a:pt x="-34138" y="666940"/>
                  <a:pt x="9793" y="544162"/>
                  <a:pt x="0" y="403965"/>
                </a:cubicBezTo>
                <a:cubicBezTo>
                  <a:pt x="-9793" y="263768"/>
                  <a:pt x="26943" y="143479"/>
                  <a:pt x="0" y="0"/>
                </a:cubicBezTo>
                <a:close/>
              </a:path>
            </a:pathLst>
          </a:custGeom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963605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 descr="Ein Bild, das Menschliches Gesicht, Person, Lächeln, Kinn enthält.&#10;&#10;KI-generierte Inhalte können fehlerhaft sein.">
            <a:extLst>
              <a:ext uri="{FF2B5EF4-FFF2-40B4-BE49-F238E27FC236}">
                <a16:creationId xmlns:a16="http://schemas.microsoft.com/office/drawing/2014/main" id="{047A4603-2035-B825-53A7-9BE24037FF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59888" y="367325"/>
            <a:ext cx="846864" cy="846864"/>
          </a:xfrm>
          <a:custGeom>
            <a:avLst/>
            <a:gdLst>
              <a:gd name="connsiteX0" fmla="*/ 0 w 846864"/>
              <a:gd name="connsiteY0" fmla="*/ 0 h 846864"/>
              <a:gd name="connsiteX1" fmla="*/ 406495 w 846864"/>
              <a:gd name="connsiteY1" fmla="*/ 0 h 846864"/>
              <a:gd name="connsiteX2" fmla="*/ 846864 w 846864"/>
              <a:gd name="connsiteY2" fmla="*/ 0 h 846864"/>
              <a:gd name="connsiteX3" fmla="*/ 846864 w 846864"/>
              <a:gd name="connsiteY3" fmla="*/ 414963 h 846864"/>
              <a:gd name="connsiteX4" fmla="*/ 846864 w 846864"/>
              <a:gd name="connsiteY4" fmla="*/ 846864 h 846864"/>
              <a:gd name="connsiteX5" fmla="*/ 406495 w 846864"/>
              <a:gd name="connsiteY5" fmla="*/ 846864 h 846864"/>
              <a:gd name="connsiteX6" fmla="*/ 0 w 846864"/>
              <a:gd name="connsiteY6" fmla="*/ 846864 h 846864"/>
              <a:gd name="connsiteX7" fmla="*/ 0 w 846864"/>
              <a:gd name="connsiteY7" fmla="*/ 440369 h 846864"/>
              <a:gd name="connsiteX8" fmla="*/ 0 w 846864"/>
              <a:gd name="connsiteY8" fmla="*/ 0 h 84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864" h="846864" fill="none" extrusionOk="0">
                <a:moveTo>
                  <a:pt x="0" y="0"/>
                </a:moveTo>
                <a:cubicBezTo>
                  <a:pt x="186188" y="-17430"/>
                  <a:pt x="255429" y="33483"/>
                  <a:pt x="406495" y="0"/>
                </a:cubicBezTo>
                <a:cubicBezTo>
                  <a:pt x="557561" y="-33483"/>
                  <a:pt x="635722" y="4343"/>
                  <a:pt x="846864" y="0"/>
                </a:cubicBezTo>
                <a:cubicBezTo>
                  <a:pt x="863563" y="152131"/>
                  <a:pt x="832003" y="279930"/>
                  <a:pt x="846864" y="414963"/>
                </a:cubicBezTo>
                <a:cubicBezTo>
                  <a:pt x="861725" y="549996"/>
                  <a:pt x="819855" y="704656"/>
                  <a:pt x="846864" y="846864"/>
                </a:cubicBezTo>
                <a:cubicBezTo>
                  <a:pt x="712240" y="859895"/>
                  <a:pt x="506255" y="832564"/>
                  <a:pt x="406495" y="846864"/>
                </a:cubicBezTo>
                <a:cubicBezTo>
                  <a:pt x="306735" y="861164"/>
                  <a:pt x="156629" y="812861"/>
                  <a:pt x="0" y="846864"/>
                </a:cubicBezTo>
                <a:cubicBezTo>
                  <a:pt x="-30419" y="671968"/>
                  <a:pt x="30226" y="554940"/>
                  <a:pt x="0" y="440369"/>
                </a:cubicBezTo>
                <a:cubicBezTo>
                  <a:pt x="-30226" y="325799"/>
                  <a:pt x="49471" y="115363"/>
                  <a:pt x="0" y="0"/>
                </a:cubicBezTo>
                <a:close/>
              </a:path>
              <a:path w="846864" h="846864" stroke="0" extrusionOk="0">
                <a:moveTo>
                  <a:pt x="0" y="0"/>
                </a:moveTo>
                <a:cubicBezTo>
                  <a:pt x="171719" y="-14157"/>
                  <a:pt x="256903" y="45830"/>
                  <a:pt x="423432" y="0"/>
                </a:cubicBezTo>
                <a:cubicBezTo>
                  <a:pt x="589961" y="-45830"/>
                  <a:pt x="759782" y="29532"/>
                  <a:pt x="846864" y="0"/>
                </a:cubicBezTo>
                <a:cubicBezTo>
                  <a:pt x="870342" y="195817"/>
                  <a:pt x="817340" y="265325"/>
                  <a:pt x="846864" y="431901"/>
                </a:cubicBezTo>
                <a:cubicBezTo>
                  <a:pt x="876388" y="598477"/>
                  <a:pt x="809223" y="733738"/>
                  <a:pt x="846864" y="846864"/>
                </a:cubicBezTo>
                <a:cubicBezTo>
                  <a:pt x="752862" y="859436"/>
                  <a:pt x="566776" y="800408"/>
                  <a:pt x="406495" y="846864"/>
                </a:cubicBezTo>
                <a:cubicBezTo>
                  <a:pt x="246214" y="893320"/>
                  <a:pt x="192506" y="827880"/>
                  <a:pt x="0" y="846864"/>
                </a:cubicBezTo>
                <a:cubicBezTo>
                  <a:pt x="-40674" y="669499"/>
                  <a:pt x="7188" y="542426"/>
                  <a:pt x="0" y="448838"/>
                </a:cubicBezTo>
                <a:cubicBezTo>
                  <a:pt x="-7188" y="355250"/>
                  <a:pt x="37284" y="161084"/>
                  <a:pt x="0" y="0"/>
                </a:cubicBezTo>
                <a:close/>
              </a:path>
            </a:pathLst>
          </a:custGeom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12572871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 descr="Ein Bild, das Menschliches Gesicht, Lächeln, Person, Kinn enthält.&#10;&#10;KI-generierte Inhalte können fehlerhaft sein.">
            <a:extLst>
              <a:ext uri="{FF2B5EF4-FFF2-40B4-BE49-F238E27FC236}">
                <a16:creationId xmlns:a16="http://schemas.microsoft.com/office/drawing/2014/main" id="{236882D1-EBF0-C02F-2069-FAC466AECB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31" y="367349"/>
            <a:ext cx="846864" cy="846864"/>
          </a:xfrm>
          <a:custGeom>
            <a:avLst/>
            <a:gdLst>
              <a:gd name="connsiteX0" fmla="*/ 0 w 846864"/>
              <a:gd name="connsiteY0" fmla="*/ 0 h 846864"/>
              <a:gd name="connsiteX1" fmla="*/ 431901 w 846864"/>
              <a:gd name="connsiteY1" fmla="*/ 0 h 846864"/>
              <a:gd name="connsiteX2" fmla="*/ 846864 w 846864"/>
              <a:gd name="connsiteY2" fmla="*/ 0 h 846864"/>
              <a:gd name="connsiteX3" fmla="*/ 846864 w 846864"/>
              <a:gd name="connsiteY3" fmla="*/ 423432 h 846864"/>
              <a:gd name="connsiteX4" fmla="*/ 846864 w 846864"/>
              <a:gd name="connsiteY4" fmla="*/ 846864 h 846864"/>
              <a:gd name="connsiteX5" fmla="*/ 440369 w 846864"/>
              <a:gd name="connsiteY5" fmla="*/ 846864 h 846864"/>
              <a:gd name="connsiteX6" fmla="*/ 0 w 846864"/>
              <a:gd name="connsiteY6" fmla="*/ 846864 h 846864"/>
              <a:gd name="connsiteX7" fmla="*/ 0 w 846864"/>
              <a:gd name="connsiteY7" fmla="*/ 414963 h 846864"/>
              <a:gd name="connsiteX8" fmla="*/ 0 w 846864"/>
              <a:gd name="connsiteY8" fmla="*/ 0 h 84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864" h="846864" fill="none" extrusionOk="0">
                <a:moveTo>
                  <a:pt x="0" y="0"/>
                </a:moveTo>
                <a:cubicBezTo>
                  <a:pt x="166753" y="-15177"/>
                  <a:pt x="284417" y="43248"/>
                  <a:pt x="431901" y="0"/>
                </a:cubicBezTo>
                <a:cubicBezTo>
                  <a:pt x="579385" y="-43248"/>
                  <a:pt x="729117" y="32244"/>
                  <a:pt x="846864" y="0"/>
                </a:cubicBezTo>
                <a:cubicBezTo>
                  <a:pt x="886770" y="175373"/>
                  <a:pt x="842303" y="229699"/>
                  <a:pt x="846864" y="423432"/>
                </a:cubicBezTo>
                <a:cubicBezTo>
                  <a:pt x="851425" y="617165"/>
                  <a:pt x="811574" y="732861"/>
                  <a:pt x="846864" y="846864"/>
                </a:cubicBezTo>
                <a:cubicBezTo>
                  <a:pt x="698255" y="864723"/>
                  <a:pt x="603342" y="841696"/>
                  <a:pt x="440369" y="846864"/>
                </a:cubicBezTo>
                <a:cubicBezTo>
                  <a:pt x="277397" y="852032"/>
                  <a:pt x="192690" y="808703"/>
                  <a:pt x="0" y="846864"/>
                </a:cubicBezTo>
                <a:cubicBezTo>
                  <a:pt x="-41036" y="704347"/>
                  <a:pt x="48035" y="518513"/>
                  <a:pt x="0" y="414963"/>
                </a:cubicBezTo>
                <a:cubicBezTo>
                  <a:pt x="-48035" y="311413"/>
                  <a:pt x="42240" y="109608"/>
                  <a:pt x="0" y="0"/>
                </a:cubicBezTo>
                <a:close/>
              </a:path>
              <a:path w="846864" h="846864" stroke="0" extrusionOk="0">
                <a:moveTo>
                  <a:pt x="0" y="0"/>
                </a:moveTo>
                <a:cubicBezTo>
                  <a:pt x="117470" y="-26200"/>
                  <a:pt x="237074" y="32062"/>
                  <a:pt x="423432" y="0"/>
                </a:cubicBezTo>
                <a:cubicBezTo>
                  <a:pt x="609790" y="-32062"/>
                  <a:pt x="755300" y="24148"/>
                  <a:pt x="846864" y="0"/>
                </a:cubicBezTo>
                <a:cubicBezTo>
                  <a:pt x="888299" y="106486"/>
                  <a:pt x="811699" y="302226"/>
                  <a:pt x="846864" y="398026"/>
                </a:cubicBezTo>
                <a:cubicBezTo>
                  <a:pt x="882029" y="493826"/>
                  <a:pt x="833091" y="723313"/>
                  <a:pt x="846864" y="846864"/>
                </a:cubicBezTo>
                <a:cubicBezTo>
                  <a:pt x="760921" y="859016"/>
                  <a:pt x="550689" y="796971"/>
                  <a:pt x="423432" y="846864"/>
                </a:cubicBezTo>
                <a:cubicBezTo>
                  <a:pt x="296175" y="896757"/>
                  <a:pt x="139803" y="829138"/>
                  <a:pt x="0" y="846864"/>
                </a:cubicBezTo>
                <a:cubicBezTo>
                  <a:pt x="-29736" y="646865"/>
                  <a:pt x="15461" y="537917"/>
                  <a:pt x="0" y="414963"/>
                </a:cubicBezTo>
                <a:cubicBezTo>
                  <a:pt x="-15461" y="292009"/>
                  <a:pt x="30452" y="151692"/>
                  <a:pt x="0" y="0"/>
                </a:cubicBezTo>
                <a:close/>
              </a:path>
            </a:pathLst>
          </a:custGeom>
          <a:ln w="31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356723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69E8F391-528D-66CB-99DB-D45E743C0396}"/>
              </a:ext>
            </a:extLst>
          </p:cNvPr>
          <p:cNvSpPr txBox="1"/>
          <p:nvPr/>
        </p:nvSpPr>
        <p:spPr>
          <a:xfrm>
            <a:off x="1835696" y="2332430"/>
            <a:ext cx="12961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de-DE" sz="1200" i="0" dirty="0">
                <a:solidFill>
                  <a:srgbClr val="003B4E"/>
                </a:solidFill>
                <a:effectLst/>
                <a:latin typeface="+mj-lt"/>
              </a:rPr>
              <a:t>Antje Wehmeyer</a:t>
            </a:r>
            <a:endParaRPr lang="de-DE" sz="1200" dirty="0">
              <a:effectLst/>
              <a:latin typeface="+mj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3961DDF-AB2F-85A8-90EA-909815E06802}"/>
              </a:ext>
            </a:extLst>
          </p:cNvPr>
          <p:cNvSpPr txBox="1"/>
          <p:nvPr/>
        </p:nvSpPr>
        <p:spPr>
          <a:xfrm>
            <a:off x="3446694" y="1175306"/>
            <a:ext cx="12961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de-DE" sz="1200" dirty="0">
                <a:solidFill>
                  <a:srgbClr val="003B4E"/>
                </a:solidFill>
                <a:latin typeface="+mj-lt"/>
              </a:rPr>
              <a:t>Christian Gardt</a:t>
            </a:r>
            <a:endParaRPr lang="de-DE" sz="1200" dirty="0">
              <a:effectLst/>
              <a:latin typeface="+mj-lt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F678C53-8DE4-3EF3-7C0F-3B8DD5B9ABA7}"/>
              </a:ext>
            </a:extLst>
          </p:cNvPr>
          <p:cNvSpPr txBox="1"/>
          <p:nvPr/>
        </p:nvSpPr>
        <p:spPr>
          <a:xfrm>
            <a:off x="4945451" y="1191158"/>
            <a:ext cx="12961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de-DE" sz="1200" dirty="0">
                <a:solidFill>
                  <a:srgbClr val="003B4E"/>
                </a:solidFill>
                <a:latin typeface="+mj-lt"/>
              </a:rPr>
              <a:t>Dr. Kristina Wopat</a:t>
            </a:r>
            <a:endParaRPr lang="de-DE" sz="1200" dirty="0">
              <a:effectLst/>
              <a:latin typeface="+mj-lt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218D81B-A5CC-B2A7-2F96-899D321F07B0}"/>
              </a:ext>
            </a:extLst>
          </p:cNvPr>
          <p:cNvSpPr txBox="1"/>
          <p:nvPr/>
        </p:nvSpPr>
        <p:spPr>
          <a:xfrm>
            <a:off x="6660232" y="2241419"/>
            <a:ext cx="12961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de-DE" sz="1200" dirty="0">
                <a:solidFill>
                  <a:srgbClr val="003B4E"/>
                </a:solidFill>
                <a:latin typeface="+mj-lt"/>
              </a:rPr>
              <a:t>Damian Peikert</a:t>
            </a:r>
            <a:endParaRPr lang="de-DE" sz="1200" dirty="0">
              <a:effectLst/>
              <a:latin typeface="+mj-lt"/>
            </a:endParaRPr>
          </a:p>
        </p:txBody>
      </p:sp>
      <p:pic>
        <p:nvPicPr>
          <p:cNvPr id="32" name="Grafik 31" descr="Ein Bild, das Kleidung, Menschliches Gesicht, Person enthält.&#10;&#10;KI-generierte Inhalte können fehlerhaft sein.">
            <a:extLst>
              <a:ext uri="{FF2B5EF4-FFF2-40B4-BE49-F238E27FC236}">
                <a16:creationId xmlns:a16="http://schemas.microsoft.com/office/drawing/2014/main" id="{244737A2-BA57-D2E4-CC6C-3B3BB77754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0" t="14042" r="41265" b="8959"/>
          <a:stretch/>
        </p:blipFill>
        <p:spPr>
          <a:xfrm>
            <a:off x="7913842" y="3551595"/>
            <a:ext cx="1122654" cy="1591901"/>
          </a:xfrm>
          <a:prstGeom prst="rect">
            <a:avLst/>
          </a:prstGeom>
        </p:spPr>
      </p:pic>
      <p:sp>
        <p:nvSpPr>
          <p:cNvPr id="2" name="Titel 2">
            <a:extLst>
              <a:ext uri="{FF2B5EF4-FFF2-40B4-BE49-F238E27FC236}">
                <a16:creationId xmlns:a16="http://schemas.microsoft.com/office/drawing/2014/main" id="{106DA54C-48FF-42FB-AF5D-D0DA1AAB327E}"/>
              </a:ext>
            </a:extLst>
          </p:cNvPr>
          <p:cNvSpPr txBox="1">
            <a:spLocks/>
          </p:cNvSpPr>
          <p:nvPr/>
        </p:nvSpPr>
        <p:spPr bwMode="auto">
          <a:xfrm>
            <a:off x="1165062" y="3088102"/>
            <a:ext cx="7331374" cy="71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de-DE" i="1" dirty="0">
                <a:solidFill>
                  <a:srgbClr val="0064A8"/>
                </a:solidFill>
                <a:latin typeface="Arial" panose="020B0604020202020204" pitchFamily="34" charset="0"/>
              </a:rPr>
              <a:t>DANKE für Ihre engagierte Beteiligung und Arbeit!</a:t>
            </a:r>
            <a:endParaRPr lang="de-DE" dirty="0">
              <a:solidFill>
                <a:srgbClr val="0064A8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1919CC3-BB4F-93D1-A9D7-751C8E0A63EB}"/>
              </a:ext>
            </a:extLst>
          </p:cNvPr>
          <p:cNvSpPr txBox="1"/>
          <p:nvPr/>
        </p:nvSpPr>
        <p:spPr>
          <a:xfrm>
            <a:off x="3546090" y="4087843"/>
            <a:ext cx="2393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hlinkClick r:id="rId8"/>
              </a:rPr>
              <a:t>info@besos-sachsen.de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15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95A025B5-48A6-4D26-8937-711F110F057E}"/>
              </a:ext>
            </a:extLst>
          </p:cNvPr>
          <p:cNvSpPr txBox="1">
            <a:spLocks/>
          </p:cNvSpPr>
          <p:nvPr/>
        </p:nvSpPr>
        <p:spPr bwMode="auto">
          <a:xfrm>
            <a:off x="1475656" y="195486"/>
            <a:ext cx="7560840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dirty="0">
                <a:solidFill>
                  <a:schemeClr val="accent4"/>
                </a:solidFill>
                <a:latin typeface="Arial" panose="020B0604020202020204" pitchFamily="34" charset="0"/>
              </a:rPr>
              <a:t>Bei Belastung leidet die Lern- &amp; Orientierungsfähigkeit zuerst</a:t>
            </a:r>
          </a:p>
        </p:txBody>
      </p:sp>
      <p:sp>
        <p:nvSpPr>
          <p:cNvPr id="10" name="Titel 2">
            <a:extLst>
              <a:ext uri="{FF2B5EF4-FFF2-40B4-BE49-F238E27FC236}">
                <a16:creationId xmlns:a16="http://schemas.microsoft.com/office/drawing/2014/main" id="{78AE0146-0047-4666-ACD6-8AEFCC350A54}"/>
              </a:ext>
            </a:extLst>
          </p:cNvPr>
          <p:cNvSpPr txBox="1">
            <a:spLocks/>
          </p:cNvSpPr>
          <p:nvPr/>
        </p:nvSpPr>
        <p:spPr bwMode="auto">
          <a:xfrm>
            <a:off x="323528" y="771550"/>
            <a:ext cx="8568952" cy="378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Wenn Kinder in den </a:t>
            </a:r>
            <a:r>
              <a:rPr lang="de-DE" sz="1800" dirty="0">
                <a:solidFill>
                  <a:schemeClr val="accent4"/>
                </a:solidFill>
                <a:latin typeface="Arial" panose="020B0604020202020204" pitchFamily="34" charset="0"/>
              </a:rPr>
              <a:t>biologischen Überlebensmechanismus</a:t>
            </a:r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fallen, können sie nicht lernen, merken sich sehr viel weniger, können nicht komplex denken und keine wichtigen Lebensentscheidungen sinnhaft treffen.</a:t>
            </a:r>
          </a:p>
          <a:p>
            <a:endParaRPr lang="de-DE" sz="1800" b="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Wenn Lehrkräfte/Beratende durch dauerhafte Überlastung ebenfalls nicht mehr über die nötige Resilienz verfügen um akute Belastungen auszugleichen, werden auch sie in den biologischen Überlebensmechanismus getriggert. Für viele ist das eine </a:t>
            </a:r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sehr alltägliche Erfahrung</a:t>
            </a:r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. </a:t>
            </a:r>
            <a:br>
              <a:rPr lang="de-DE" sz="1100" b="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Als erstes </a:t>
            </a:r>
            <a:r>
              <a:rPr lang="de-DE" sz="1800" dirty="0">
                <a:solidFill>
                  <a:schemeClr val="accent4"/>
                </a:solidFill>
                <a:latin typeface="Arial" panose="020B0604020202020204" pitchFamily="34" charset="0"/>
              </a:rPr>
              <a:t>geht die Fähigkeit verloren, eine pädagogische Beziehung</a:t>
            </a:r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b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zu den Kindern und Jugendlichen </a:t>
            </a:r>
            <a:r>
              <a:rPr lang="de-DE" sz="1800" dirty="0">
                <a:solidFill>
                  <a:schemeClr val="accent4"/>
                </a:solidFill>
                <a:latin typeface="Arial" panose="020B0604020202020204" pitchFamily="34" charset="0"/>
              </a:rPr>
              <a:t>zu gestalten</a:t>
            </a:r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.</a:t>
            </a:r>
            <a:b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b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Es bleibt die Möglichkeit </a:t>
            </a:r>
            <a:r>
              <a:rPr lang="de-DE" sz="1800" dirty="0">
                <a:solidFill>
                  <a:schemeClr val="accent4"/>
                </a:solidFill>
                <a:latin typeface="Arial" panose="020B0604020202020204" pitchFamily="34" charset="0"/>
              </a:rPr>
              <a:t>Macht auszuüben</a:t>
            </a:r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.</a:t>
            </a:r>
          </a:p>
          <a:p>
            <a:b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de-DE" sz="1800" b="0" dirty="0">
                <a:solidFill>
                  <a:schemeClr val="accent2"/>
                </a:solidFill>
                <a:latin typeface="Arial" panose="020B0604020202020204" pitchFamily="34" charset="0"/>
              </a:rPr>
              <a:t>Auf Dauer greift dies die Gesundheit der Lehrkräfte und Beratenden an. 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FD6D347B-5AC1-4048-AD18-18E29D358D26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34A9D6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103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B56534CD-1D8C-4A86-9CF2-5B5FB40A1F0E}"/>
              </a:ext>
            </a:extLst>
          </p:cNvPr>
          <p:cNvSpPr txBox="1"/>
          <p:nvPr/>
        </p:nvSpPr>
        <p:spPr>
          <a:xfrm>
            <a:off x="1403648" y="173089"/>
            <a:ext cx="65527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Stellungnahme der Leopoldina</a:t>
            </a:r>
            <a:br>
              <a:rPr lang="de-DE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de-DE" sz="11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September 2024</a:t>
            </a:r>
            <a:endParaRPr lang="de-DE" sz="1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208EF61-11A8-439D-B084-50757CC03AD3}"/>
              </a:ext>
            </a:extLst>
          </p:cNvPr>
          <p:cNvSpPr txBox="1"/>
          <p:nvPr/>
        </p:nvSpPr>
        <p:spPr>
          <a:xfrm>
            <a:off x="1417029" y="776703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Arial" panose="020B0604020202020204" pitchFamily="34" charset="0"/>
              </a:rPr>
              <a:t>Förderung der Selbstregulationskompetenzen von Kindern und Jugendlichen </a:t>
            </a:r>
            <a:br>
              <a:rPr lang="de-DE" sz="1200" b="1" dirty="0">
                <a:latin typeface="Arial" panose="020B0604020202020204" pitchFamily="34" charset="0"/>
              </a:rPr>
            </a:br>
            <a:endParaRPr lang="de-DE" sz="1200" b="1" dirty="0">
              <a:latin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4F47328-544F-4C69-A5EF-215815DCFC26}"/>
              </a:ext>
            </a:extLst>
          </p:cNvPr>
          <p:cNvSpPr txBox="1"/>
          <p:nvPr/>
        </p:nvSpPr>
        <p:spPr>
          <a:xfrm>
            <a:off x="1426466" y="1221660"/>
            <a:ext cx="703396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1" u="sng" dirty="0">
                <a:latin typeface="Arial" panose="020B0604020202020204" pitchFamily="34" charset="0"/>
                <a:hlinkClick r:id="rId3"/>
              </a:rPr>
              <a:t>Handlungsempfehlung:</a:t>
            </a:r>
            <a:br>
              <a:rPr lang="de-DE" sz="105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</a:br>
            <a:endParaRPr lang="de-DE" sz="105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r>
              <a:rPr lang="de-DE" sz="1600" b="1" dirty="0">
                <a:solidFill>
                  <a:srgbClr val="15AB47"/>
                </a:solidFill>
                <a:latin typeface="Arial" panose="020B0604020202020204" pitchFamily="34" charset="0"/>
              </a:rPr>
              <a:t>„Die Förderung der Selbstregulationskompetenzen […] soll zu einer weiteren Leitperspektive des deutschen Bildungssystems werden.“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B5C9111-AF8F-4D75-A2B0-574CDDF4C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1844" y="2887095"/>
            <a:ext cx="730107" cy="72540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0486140C-0E2B-4CBF-9411-958BE487D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056" y="2887095"/>
            <a:ext cx="1584176" cy="7647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E23F0CB-7E0F-4E1F-BA29-733EC11DA2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751" y="2430647"/>
            <a:ext cx="3479693" cy="1960012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EBD53B6-6684-441E-AEBD-BCD9CBC43086}"/>
              </a:ext>
            </a:extLst>
          </p:cNvPr>
          <p:cNvSpPr txBox="1"/>
          <p:nvPr/>
        </p:nvSpPr>
        <p:spPr>
          <a:xfrm>
            <a:off x="5076056" y="3651870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Prof. Dr. Johannes Buchmann, Sprecher der AG der Leopoldina lädt auf der BeSOS-Tagung im Juni 2025 explizit das </a:t>
            </a:r>
            <a:r>
              <a:rPr lang="de-DE" sz="1100" dirty="0" err="1">
                <a:solidFill>
                  <a:schemeClr val="bg1">
                    <a:lumMod val="50000"/>
                  </a:schemeClr>
                </a:solidFill>
              </a:rPr>
              <a:t>BeSOS</a:t>
            </a:r>
            <a:r>
              <a:rPr lang="de-DE" sz="1100" dirty="0">
                <a:solidFill>
                  <a:schemeClr val="bg1">
                    <a:lumMod val="50000"/>
                  </a:schemeClr>
                </a:solidFill>
              </a:rPr>
              <a:t>-Projekt zur Zusammenarbeit ein</a:t>
            </a:r>
          </a:p>
        </p:txBody>
      </p:sp>
    </p:spTree>
    <p:extLst>
      <p:ext uri="{BB962C8B-B14F-4D97-AF65-F5344CB8AC3E}">
        <p14:creationId xmlns:p14="http://schemas.microsoft.com/office/powerpoint/2010/main" val="342005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EAE29B-321A-410C-A5C1-4190C82FD9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11ABAF-EE42-4344-AF07-C65602A7FFEC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  <p:sp>
        <p:nvSpPr>
          <p:cNvPr id="9" name="Fußzeilenplatzhalter 1">
            <a:extLst>
              <a:ext uri="{FF2B5EF4-FFF2-40B4-BE49-F238E27FC236}">
                <a16:creationId xmlns:a16="http://schemas.microsoft.com/office/drawing/2014/main" id="{209A3547-7F67-4D57-BA91-18C7C6DBE7EF}"/>
              </a:ext>
            </a:extLst>
          </p:cNvPr>
          <p:cNvSpPr txBox="1">
            <a:spLocks/>
          </p:cNvSpPr>
          <p:nvPr/>
        </p:nvSpPr>
        <p:spPr>
          <a:xfrm>
            <a:off x="3513213" y="4948014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bg1"/>
                </a:solidFill>
              </a:rPr>
              <a:t>BeSOS</a:t>
            </a:r>
            <a:r>
              <a:rPr lang="de-DE" dirty="0">
                <a:solidFill>
                  <a:schemeClr val="bg1"/>
                </a:solidFill>
              </a:rPr>
              <a:t> | 15. März 2024| Projektvorstellung – AP 1 </a:t>
            </a:r>
          </a:p>
        </p:txBody>
      </p:sp>
      <p:sp>
        <p:nvSpPr>
          <p:cNvPr id="42" name="Titel 2">
            <a:extLst>
              <a:ext uri="{FF2B5EF4-FFF2-40B4-BE49-F238E27FC236}">
                <a16:creationId xmlns:a16="http://schemas.microsoft.com/office/drawing/2014/main" id="{57DEE64D-4BBC-4F72-B4F7-B3FDBFBA2713}"/>
              </a:ext>
            </a:extLst>
          </p:cNvPr>
          <p:cNvSpPr txBox="1">
            <a:spLocks/>
          </p:cNvSpPr>
          <p:nvPr/>
        </p:nvSpPr>
        <p:spPr bwMode="auto">
          <a:xfrm>
            <a:off x="3478152" y="2283718"/>
            <a:ext cx="3456384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Film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C26B5DF-1677-4BCA-BB59-D2CA76A44E73}"/>
              </a:ext>
            </a:extLst>
          </p:cNvPr>
          <p:cNvSpPr txBox="1"/>
          <p:nvPr/>
        </p:nvSpPr>
        <p:spPr>
          <a:xfrm>
            <a:off x="1691680" y="298478"/>
            <a:ext cx="4738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chemeClr val="tx2"/>
                </a:solidFill>
                <a:latin typeface="Montserrat Medium" pitchFamily="2" charset="0"/>
              </a:rPr>
              <a:t>2.  Modellvorstellung</a:t>
            </a:r>
          </a:p>
        </p:txBody>
      </p:sp>
      <p:sp>
        <p:nvSpPr>
          <p:cNvPr id="13" name="Fußzeilenplatzhalter 1">
            <a:extLst>
              <a:ext uri="{FF2B5EF4-FFF2-40B4-BE49-F238E27FC236}">
                <a16:creationId xmlns:a16="http://schemas.microsoft.com/office/drawing/2014/main" id="{16AD5E0A-C599-4307-8121-9152EC1AB5EE}"/>
              </a:ext>
            </a:extLst>
          </p:cNvPr>
          <p:cNvSpPr txBox="1">
            <a:spLocks/>
          </p:cNvSpPr>
          <p:nvPr/>
        </p:nvSpPr>
        <p:spPr>
          <a:xfrm>
            <a:off x="7575621" y="4876006"/>
            <a:ext cx="2797034" cy="360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900" kern="1200" smtClean="0">
                <a:solidFill>
                  <a:srgbClr val="B3B3B3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dirty="0" err="1">
                <a:solidFill>
                  <a:schemeClr val="tx2"/>
                </a:solidFill>
              </a:rPr>
              <a:t>BeSOS</a:t>
            </a:r>
            <a:r>
              <a:rPr lang="de-DE" dirty="0">
                <a:solidFill>
                  <a:schemeClr val="tx2"/>
                </a:solidFill>
              </a:rPr>
              <a:t> | Projektvorstellung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A7AB44C-5A4B-410F-B9BE-C02272A69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92320"/>
            <a:ext cx="1358860" cy="135886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1E8E8CE8-E277-45C2-885C-161B9C23FCE9}"/>
              </a:ext>
            </a:extLst>
          </p:cNvPr>
          <p:cNvSpPr txBox="1"/>
          <p:nvPr/>
        </p:nvSpPr>
        <p:spPr>
          <a:xfrm>
            <a:off x="3937625" y="2313644"/>
            <a:ext cx="5186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hlinkClick r:id="rId3"/>
              </a:rPr>
              <a:t>BeSOS Crew - Episode 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946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03695A5D-31EF-4611-89E9-6F4D8AFAB1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4" t="13896" r="20080" b="13938"/>
          <a:stretch/>
        </p:blipFill>
        <p:spPr>
          <a:xfrm>
            <a:off x="1496731" y="205516"/>
            <a:ext cx="6351345" cy="464169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EAE29B-321A-410C-A5C1-4190C82FD9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11ABAF-EE42-4344-AF07-C65602A7FFEC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0CC787BF-4E57-4079-A4CB-0D5E46079035}"/>
              </a:ext>
            </a:extLst>
          </p:cNvPr>
          <p:cNvGrpSpPr/>
          <p:nvPr/>
        </p:nvGrpSpPr>
        <p:grpSpPr>
          <a:xfrm>
            <a:off x="1601224" y="234548"/>
            <a:ext cx="1099909" cy="359896"/>
            <a:chOff x="504052" y="2127569"/>
            <a:chExt cx="1244103" cy="338816"/>
          </a:xfrm>
          <a:solidFill>
            <a:schemeClr val="tx2"/>
          </a:solidFill>
        </p:grpSpPr>
        <p:sp>
          <p:nvSpPr>
            <p:cNvPr id="66" name="Rechteck: abgerundete Ecken 65">
              <a:extLst>
                <a:ext uri="{FF2B5EF4-FFF2-40B4-BE49-F238E27FC236}">
                  <a16:creationId xmlns:a16="http://schemas.microsoft.com/office/drawing/2014/main" id="{73BAB67B-3C02-4AA1-9CAF-FB980C1E6BF4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622052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10740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1488" y="27105"/>
                    <a:pt x="29777" y="-3936"/>
                    <a:pt x="56470" y="0"/>
                  </a:cubicBezTo>
                  <a:cubicBezTo>
                    <a:pt x="172182" y="19894"/>
                    <a:pt x="384133" y="-14624"/>
                    <a:pt x="622052" y="0"/>
                  </a:cubicBezTo>
                  <a:cubicBezTo>
                    <a:pt x="859971" y="14624"/>
                    <a:pt x="1044827" y="-16707"/>
                    <a:pt x="1187633" y="0"/>
                  </a:cubicBezTo>
                  <a:cubicBezTo>
                    <a:pt x="1216599" y="-4529"/>
                    <a:pt x="1244311" y="22464"/>
                    <a:pt x="1244103" y="56470"/>
                  </a:cubicBezTo>
                  <a:cubicBezTo>
                    <a:pt x="1239520" y="142397"/>
                    <a:pt x="1253370" y="172049"/>
                    <a:pt x="1244103" y="282346"/>
                  </a:cubicBezTo>
                  <a:cubicBezTo>
                    <a:pt x="1241468" y="313642"/>
                    <a:pt x="1220327" y="336102"/>
                    <a:pt x="1187633" y="338816"/>
                  </a:cubicBezTo>
                  <a:cubicBezTo>
                    <a:pt x="973546" y="348144"/>
                    <a:pt x="867087" y="344703"/>
                    <a:pt x="610740" y="338816"/>
                  </a:cubicBezTo>
                  <a:cubicBezTo>
                    <a:pt x="354393" y="332929"/>
                    <a:pt x="172884" y="348394"/>
                    <a:pt x="56470" y="338816"/>
                  </a:cubicBezTo>
                  <a:cubicBezTo>
                    <a:pt x="25177" y="335985"/>
                    <a:pt x="1711" y="313891"/>
                    <a:pt x="0" y="282346"/>
                  </a:cubicBezTo>
                  <a:cubicBezTo>
                    <a:pt x="6961" y="208856"/>
                    <a:pt x="8096" y="10443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1223" y="24528"/>
                    <a:pt x="20893" y="1647"/>
                    <a:pt x="56470" y="0"/>
                  </a:cubicBezTo>
                  <a:cubicBezTo>
                    <a:pt x="261231" y="-1016"/>
                    <a:pt x="431172" y="6467"/>
                    <a:pt x="644675" y="0"/>
                  </a:cubicBezTo>
                  <a:cubicBezTo>
                    <a:pt x="858179" y="-6467"/>
                    <a:pt x="956542" y="-1189"/>
                    <a:pt x="1187633" y="0"/>
                  </a:cubicBezTo>
                  <a:cubicBezTo>
                    <a:pt x="1213686" y="-2810"/>
                    <a:pt x="1245293" y="25851"/>
                    <a:pt x="1244103" y="56470"/>
                  </a:cubicBezTo>
                  <a:cubicBezTo>
                    <a:pt x="1237954" y="168301"/>
                    <a:pt x="1238379" y="192911"/>
                    <a:pt x="1244103" y="282346"/>
                  </a:cubicBezTo>
                  <a:cubicBezTo>
                    <a:pt x="1246134" y="310229"/>
                    <a:pt x="1216586" y="340780"/>
                    <a:pt x="1187633" y="338816"/>
                  </a:cubicBezTo>
                  <a:cubicBezTo>
                    <a:pt x="907810" y="362956"/>
                    <a:pt x="851185" y="319718"/>
                    <a:pt x="622052" y="338816"/>
                  </a:cubicBezTo>
                  <a:cubicBezTo>
                    <a:pt x="392919" y="357914"/>
                    <a:pt x="243703" y="338624"/>
                    <a:pt x="56470" y="338816"/>
                  </a:cubicBezTo>
                  <a:cubicBezTo>
                    <a:pt x="19791" y="338502"/>
                    <a:pt x="1502" y="309416"/>
                    <a:pt x="0" y="282346"/>
                  </a:cubicBezTo>
                  <a:cubicBezTo>
                    <a:pt x="7986" y="191679"/>
                    <a:pt x="-9100" y="144540"/>
                    <a:pt x="0" y="5647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Rechteck: abgerundete Ecken 4">
              <a:extLst>
                <a:ext uri="{FF2B5EF4-FFF2-40B4-BE49-F238E27FC236}">
                  <a16:creationId xmlns:a16="http://schemas.microsoft.com/office/drawing/2014/main" id="{00904C89-5090-4953-BA60-C4E39AE7A778}"/>
                </a:ext>
              </a:extLst>
            </p:cNvPr>
            <p:cNvSpPr txBox="1"/>
            <p:nvPr/>
          </p:nvSpPr>
          <p:spPr>
            <a:xfrm>
              <a:off x="520592" y="2144109"/>
              <a:ext cx="1211023" cy="305736"/>
            </a:xfrm>
            <a:custGeom>
              <a:avLst/>
              <a:gdLst>
                <a:gd name="connsiteX0" fmla="*/ 0 w 1211023"/>
                <a:gd name="connsiteY0" fmla="*/ 0 h 305736"/>
                <a:gd name="connsiteX1" fmla="*/ 569181 w 1211023"/>
                <a:gd name="connsiteY1" fmla="*/ 0 h 305736"/>
                <a:gd name="connsiteX2" fmla="*/ 1211023 w 1211023"/>
                <a:gd name="connsiteY2" fmla="*/ 0 h 305736"/>
                <a:gd name="connsiteX3" fmla="*/ 1211023 w 1211023"/>
                <a:gd name="connsiteY3" fmla="*/ 305736 h 305736"/>
                <a:gd name="connsiteX4" fmla="*/ 605512 w 1211023"/>
                <a:gd name="connsiteY4" fmla="*/ 305736 h 305736"/>
                <a:gd name="connsiteX5" fmla="*/ 0 w 1211023"/>
                <a:gd name="connsiteY5" fmla="*/ 305736 h 305736"/>
                <a:gd name="connsiteX6" fmla="*/ 0 w 1211023"/>
                <a:gd name="connsiteY6" fmla="*/ 0 h 30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3" h="305736" fill="none" extrusionOk="0">
                  <a:moveTo>
                    <a:pt x="0" y="0"/>
                  </a:moveTo>
                  <a:cubicBezTo>
                    <a:pt x="125368" y="14755"/>
                    <a:pt x="406107" y="28276"/>
                    <a:pt x="569181" y="0"/>
                  </a:cubicBezTo>
                  <a:cubicBezTo>
                    <a:pt x="732255" y="-28276"/>
                    <a:pt x="947542" y="12039"/>
                    <a:pt x="1211023" y="0"/>
                  </a:cubicBezTo>
                  <a:cubicBezTo>
                    <a:pt x="1208142" y="96968"/>
                    <a:pt x="1217589" y="218391"/>
                    <a:pt x="1211023" y="305736"/>
                  </a:cubicBezTo>
                  <a:cubicBezTo>
                    <a:pt x="1069381" y="280383"/>
                    <a:pt x="828704" y="297404"/>
                    <a:pt x="605512" y="305736"/>
                  </a:cubicBezTo>
                  <a:cubicBezTo>
                    <a:pt x="382320" y="314068"/>
                    <a:pt x="167536" y="278925"/>
                    <a:pt x="0" y="305736"/>
                  </a:cubicBezTo>
                  <a:cubicBezTo>
                    <a:pt x="-15139" y="239874"/>
                    <a:pt x="-10117" y="102114"/>
                    <a:pt x="0" y="0"/>
                  </a:cubicBezTo>
                  <a:close/>
                </a:path>
                <a:path w="1211023" h="305736" stroke="0" extrusionOk="0">
                  <a:moveTo>
                    <a:pt x="0" y="0"/>
                  </a:moveTo>
                  <a:cubicBezTo>
                    <a:pt x="262134" y="-12228"/>
                    <a:pt x="422576" y="-9819"/>
                    <a:pt x="605512" y="0"/>
                  </a:cubicBezTo>
                  <a:cubicBezTo>
                    <a:pt x="788448" y="9819"/>
                    <a:pt x="949751" y="13195"/>
                    <a:pt x="1211023" y="0"/>
                  </a:cubicBezTo>
                  <a:cubicBezTo>
                    <a:pt x="1211323" y="120204"/>
                    <a:pt x="1206260" y="175796"/>
                    <a:pt x="1211023" y="305736"/>
                  </a:cubicBezTo>
                  <a:cubicBezTo>
                    <a:pt x="1046606" y="335356"/>
                    <a:pt x="813493" y="310539"/>
                    <a:pt x="617622" y="305736"/>
                  </a:cubicBezTo>
                  <a:cubicBezTo>
                    <a:pt x="421751" y="300933"/>
                    <a:pt x="178801" y="332517"/>
                    <a:pt x="0" y="305736"/>
                  </a:cubicBezTo>
                  <a:cubicBezTo>
                    <a:pt x="-14499" y="241684"/>
                    <a:pt x="-10226" y="98829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52009323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100" dirty="0" err="1"/>
                <a:t>SuS</a:t>
              </a:r>
              <a:r>
                <a:rPr lang="de-DE" sz="1100" dirty="0"/>
                <a:t> Perspektive</a:t>
              </a:r>
              <a:endParaRPr lang="de-DE" sz="1100" kern="1200" dirty="0"/>
            </a:p>
          </p:txBody>
        </p:sp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116F3B67-ACB4-49A6-93DE-C775A76E1A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9" t="13427" r="17090" b="9210"/>
          <a:stretch/>
        </p:blipFill>
        <p:spPr>
          <a:xfrm>
            <a:off x="4427984" y="4200453"/>
            <a:ext cx="617026" cy="438506"/>
          </a:xfrm>
          <a:prstGeom prst="rect">
            <a:avLst/>
          </a:prstGeom>
          <a:effectLst>
            <a:outerShdw sx="110000" sy="110000" algn="ctr" rotWithShape="0">
              <a:schemeClr val="bg1"/>
            </a:outerShdw>
          </a:effectLst>
        </p:spPr>
      </p:pic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F6240807-D939-4AB1-8409-3F8B2ACB849E}"/>
              </a:ext>
            </a:extLst>
          </p:cNvPr>
          <p:cNvGrpSpPr/>
          <p:nvPr/>
        </p:nvGrpSpPr>
        <p:grpSpPr>
          <a:xfrm>
            <a:off x="4500810" y="4638957"/>
            <a:ext cx="1743877" cy="226260"/>
            <a:chOff x="504052" y="2109625"/>
            <a:chExt cx="1244103" cy="356760"/>
          </a:xfrm>
          <a:solidFill>
            <a:schemeClr val="accent1"/>
          </a:solidFill>
        </p:grpSpPr>
        <p:sp>
          <p:nvSpPr>
            <p:cNvPr id="48" name="Rechteck: abgerundete Ecken 47">
              <a:extLst>
                <a:ext uri="{FF2B5EF4-FFF2-40B4-BE49-F238E27FC236}">
                  <a16:creationId xmlns:a16="http://schemas.microsoft.com/office/drawing/2014/main" id="{D1CD0FDF-B6BD-4CCF-84CA-AA81A6516395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599428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44675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-867" y="23645"/>
                    <a:pt x="23722" y="541"/>
                    <a:pt x="56470" y="0"/>
                  </a:cubicBezTo>
                  <a:cubicBezTo>
                    <a:pt x="203012" y="-14851"/>
                    <a:pt x="466422" y="-23933"/>
                    <a:pt x="599428" y="0"/>
                  </a:cubicBezTo>
                  <a:cubicBezTo>
                    <a:pt x="732434" y="23933"/>
                    <a:pt x="911075" y="-13537"/>
                    <a:pt x="1187633" y="0"/>
                  </a:cubicBezTo>
                  <a:cubicBezTo>
                    <a:pt x="1217390" y="-6423"/>
                    <a:pt x="1243719" y="26282"/>
                    <a:pt x="1244103" y="56470"/>
                  </a:cubicBezTo>
                  <a:cubicBezTo>
                    <a:pt x="1250037" y="167681"/>
                    <a:pt x="1246998" y="176443"/>
                    <a:pt x="1244103" y="282346"/>
                  </a:cubicBezTo>
                  <a:cubicBezTo>
                    <a:pt x="1245819" y="313106"/>
                    <a:pt x="1221094" y="344548"/>
                    <a:pt x="1187633" y="338816"/>
                  </a:cubicBezTo>
                  <a:cubicBezTo>
                    <a:pt x="1072078" y="315376"/>
                    <a:pt x="764516" y="364914"/>
                    <a:pt x="644675" y="338816"/>
                  </a:cubicBezTo>
                  <a:cubicBezTo>
                    <a:pt x="524834" y="312718"/>
                    <a:pt x="218301" y="310594"/>
                    <a:pt x="56470" y="338816"/>
                  </a:cubicBezTo>
                  <a:cubicBezTo>
                    <a:pt x="21361" y="332635"/>
                    <a:pt x="-5436" y="317643"/>
                    <a:pt x="0" y="282346"/>
                  </a:cubicBezTo>
                  <a:cubicBezTo>
                    <a:pt x="1847" y="175952"/>
                    <a:pt x="4402" y="15165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5810" y="21826"/>
                    <a:pt x="25612" y="-2171"/>
                    <a:pt x="56470" y="0"/>
                  </a:cubicBezTo>
                  <a:cubicBezTo>
                    <a:pt x="233522" y="-5080"/>
                    <a:pt x="391598" y="-3666"/>
                    <a:pt x="633363" y="0"/>
                  </a:cubicBezTo>
                  <a:cubicBezTo>
                    <a:pt x="875128" y="3666"/>
                    <a:pt x="945894" y="11612"/>
                    <a:pt x="1187633" y="0"/>
                  </a:cubicBezTo>
                  <a:cubicBezTo>
                    <a:pt x="1219113" y="-767"/>
                    <a:pt x="1239465" y="25287"/>
                    <a:pt x="1244103" y="56470"/>
                  </a:cubicBezTo>
                  <a:cubicBezTo>
                    <a:pt x="1236378" y="123354"/>
                    <a:pt x="1244715" y="195804"/>
                    <a:pt x="1244103" y="282346"/>
                  </a:cubicBezTo>
                  <a:cubicBezTo>
                    <a:pt x="1240092" y="307412"/>
                    <a:pt x="1219403" y="344366"/>
                    <a:pt x="1187633" y="338816"/>
                  </a:cubicBezTo>
                  <a:cubicBezTo>
                    <a:pt x="1025877" y="357451"/>
                    <a:pt x="829820" y="363510"/>
                    <a:pt x="655986" y="338816"/>
                  </a:cubicBezTo>
                  <a:cubicBezTo>
                    <a:pt x="482152" y="314122"/>
                    <a:pt x="261860" y="366956"/>
                    <a:pt x="56470" y="338816"/>
                  </a:cubicBezTo>
                  <a:cubicBezTo>
                    <a:pt x="25884" y="344750"/>
                    <a:pt x="707" y="318284"/>
                    <a:pt x="0" y="282346"/>
                  </a:cubicBezTo>
                  <a:cubicBezTo>
                    <a:pt x="177" y="205460"/>
                    <a:pt x="-2155" y="132806"/>
                    <a:pt x="0" y="56470"/>
                  </a:cubicBezTo>
                  <a:close/>
                </a:path>
              </a:pathLst>
            </a:custGeom>
            <a:grpFill/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89360398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echteck: abgerundete Ecken 4">
              <a:extLst>
                <a:ext uri="{FF2B5EF4-FFF2-40B4-BE49-F238E27FC236}">
                  <a16:creationId xmlns:a16="http://schemas.microsoft.com/office/drawing/2014/main" id="{869F9197-7803-4B2C-9596-742506BC19C4}"/>
                </a:ext>
              </a:extLst>
            </p:cNvPr>
            <p:cNvSpPr txBox="1"/>
            <p:nvPr/>
          </p:nvSpPr>
          <p:spPr>
            <a:xfrm>
              <a:off x="520592" y="2109625"/>
              <a:ext cx="1211022" cy="340216"/>
            </a:xfrm>
            <a:custGeom>
              <a:avLst/>
              <a:gdLst>
                <a:gd name="connsiteX0" fmla="*/ 0 w 1211022"/>
                <a:gd name="connsiteY0" fmla="*/ 0 h 340216"/>
                <a:gd name="connsiteX1" fmla="*/ 617621 w 1211022"/>
                <a:gd name="connsiteY1" fmla="*/ 0 h 340216"/>
                <a:gd name="connsiteX2" fmla="*/ 1211022 w 1211022"/>
                <a:gd name="connsiteY2" fmla="*/ 0 h 340216"/>
                <a:gd name="connsiteX3" fmla="*/ 1211022 w 1211022"/>
                <a:gd name="connsiteY3" fmla="*/ 340216 h 340216"/>
                <a:gd name="connsiteX4" fmla="*/ 617621 w 1211022"/>
                <a:gd name="connsiteY4" fmla="*/ 340216 h 340216"/>
                <a:gd name="connsiteX5" fmla="*/ 0 w 1211022"/>
                <a:gd name="connsiteY5" fmla="*/ 340216 h 340216"/>
                <a:gd name="connsiteX6" fmla="*/ 0 w 1211022"/>
                <a:gd name="connsiteY6" fmla="*/ 0 h 340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2" h="340216" fill="none" extrusionOk="0">
                  <a:moveTo>
                    <a:pt x="0" y="0"/>
                  </a:moveTo>
                  <a:cubicBezTo>
                    <a:pt x="251322" y="11006"/>
                    <a:pt x="350201" y="14722"/>
                    <a:pt x="617621" y="0"/>
                  </a:cubicBezTo>
                  <a:cubicBezTo>
                    <a:pt x="885041" y="-14722"/>
                    <a:pt x="930791" y="-4936"/>
                    <a:pt x="1211022" y="0"/>
                  </a:cubicBezTo>
                  <a:cubicBezTo>
                    <a:pt x="1202612" y="76620"/>
                    <a:pt x="1218968" y="251142"/>
                    <a:pt x="1211022" y="340216"/>
                  </a:cubicBezTo>
                  <a:cubicBezTo>
                    <a:pt x="1023076" y="334376"/>
                    <a:pt x="742594" y="334886"/>
                    <a:pt x="617621" y="340216"/>
                  </a:cubicBezTo>
                  <a:cubicBezTo>
                    <a:pt x="492648" y="345546"/>
                    <a:pt x="301521" y="345449"/>
                    <a:pt x="0" y="340216"/>
                  </a:cubicBezTo>
                  <a:cubicBezTo>
                    <a:pt x="15147" y="260947"/>
                    <a:pt x="12547" y="118028"/>
                    <a:pt x="0" y="0"/>
                  </a:cubicBezTo>
                  <a:close/>
                </a:path>
                <a:path w="1211022" h="340216" stroke="0" extrusionOk="0">
                  <a:moveTo>
                    <a:pt x="0" y="0"/>
                  </a:moveTo>
                  <a:cubicBezTo>
                    <a:pt x="213066" y="2741"/>
                    <a:pt x="452139" y="-21641"/>
                    <a:pt x="629731" y="0"/>
                  </a:cubicBezTo>
                  <a:cubicBezTo>
                    <a:pt x="807323" y="21641"/>
                    <a:pt x="1018489" y="-7700"/>
                    <a:pt x="1211022" y="0"/>
                  </a:cubicBezTo>
                  <a:cubicBezTo>
                    <a:pt x="1219060" y="140681"/>
                    <a:pt x="1225677" y="216344"/>
                    <a:pt x="1211022" y="340216"/>
                  </a:cubicBezTo>
                  <a:cubicBezTo>
                    <a:pt x="1062858" y="337312"/>
                    <a:pt x="720442" y="334326"/>
                    <a:pt x="593401" y="340216"/>
                  </a:cubicBezTo>
                  <a:cubicBezTo>
                    <a:pt x="466360" y="346106"/>
                    <a:pt x="295811" y="356928"/>
                    <a:pt x="0" y="340216"/>
                  </a:cubicBezTo>
                  <a:cubicBezTo>
                    <a:pt x="-11722" y="236471"/>
                    <a:pt x="12545" y="157857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4582012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900" b="1" dirty="0"/>
                <a:t>Schutzkajüte</a:t>
              </a:r>
              <a:endParaRPr lang="de-DE" sz="900" b="1" kern="1200" dirty="0"/>
            </a:p>
          </p:txBody>
        </p:sp>
      </p:grpSp>
      <p:pic>
        <p:nvPicPr>
          <p:cNvPr id="13" name="Grafik 12">
            <a:extLst>
              <a:ext uri="{FF2B5EF4-FFF2-40B4-BE49-F238E27FC236}">
                <a16:creationId xmlns:a16="http://schemas.microsoft.com/office/drawing/2014/main" id="{83295EEB-7DBC-4218-9A86-0F127B295A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747" y="1203104"/>
            <a:ext cx="2125783" cy="2416143"/>
          </a:xfrm>
          <a:prstGeom prst="rect">
            <a:avLst/>
          </a:prstGeom>
          <a:effectLst>
            <a:outerShdw sx="105000" sy="105000" algn="ctr" rotWithShape="0">
              <a:schemeClr val="bg1"/>
            </a:outerShdw>
          </a:effectLst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6BCF54F2-5B01-404A-BDFF-31B86AB8E8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062" y="2275776"/>
            <a:ext cx="684002" cy="684002"/>
          </a:xfrm>
          <a:prstGeom prst="rect">
            <a:avLst/>
          </a:prstGeom>
          <a:effectLst>
            <a:outerShdw sx="110000" sy="110000" algn="ctr" rotWithShape="0">
              <a:schemeClr val="bg1"/>
            </a:outerShdw>
          </a:effectLst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CED987E6-021A-4CE1-BFFA-832F9F5A2A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891" y="2973419"/>
            <a:ext cx="896432" cy="896432"/>
          </a:xfrm>
          <a:prstGeom prst="rect">
            <a:avLst/>
          </a:prstGeom>
          <a:effectLst>
            <a:outerShdw sx="112000" sy="112000" algn="ctr" rotWithShape="0">
              <a:schemeClr val="bg1"/>
            </a:outerShdw>
          </a:effectLst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348552A7-3027-4310-9894-429B55D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18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91589" flipH="1" flipV="1">
            <a:off x="5937269" y="1265136"/>
            <a:ext cx="1791527" cy="1007734"/>
          </a:xfrm>
          <a:prstGeom prst="rect">
            <a:avLst/>
          </a:prstGeom>
          <a:effectLst>
            <a:outerShdw sx="107000" sy="107000" algn="ctr" rotWithShape="0">
              <a:schemeClr val="bg1"/>
            </a:outerShdw>
          </a:effectLst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4E2B19A2-88FB-4A60-A236-FA6B70CC54D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084" y="3258538"/>
            <a:ext cx="856455" cy="856455"/>
          </a:xfrm>
          <a:prstGeom prst="rect">
            <a:avLst/>
          </a:prstGeom>
          <a:effectLst>
            <a:outerShdw sx="110000" sy="110000" algn="ctr" rotWithShape="0">
              <a:schemeClr val="bg1"/>
            </a:outerShdw>
          </a:effec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574629D-7180-4DAB-9A74-8578FE1DA8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2440">
            <a:off x="4253472" y="689630"/>
            <a:ext cx="757712" cy="757712"/>
          </a:xfrm>
          <a:prstGeom prst="rect">
            <a:avLst/>
          </a:prstGeom>
          <a:effectLst>
            <a:outerShdw sx="113000" sy="113000" algn="ctr" rotWithShape="0">
              <a:schemeClr val="bg1"/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C9A2DB97-DE1F-4333-B253-2BD4B1EBDB7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2" r="62169" b="21813"/>
          <a:stretch/>
        </p:blipFill>
        <p:spPr>
          <a:xfrm rot="21031931">
            <a:off x="5072645" y="4119179"/>
            <a:ext cx="410918" cy="382246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1C97B43A-F88B-4320-9935-B1FCBB5816A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5" t="9804" r="-5526" b="21812"/>
          <a:stretch/>
        </p:blipFill>
        <p:spPr>
          <a:xfrm rot="21031931">
            <a:off x="5007449" y="4058588"/>
            <a:ext cx="730596" cy="43984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641015B-B05C-1FF7-8A70-38C2659E09C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6" t="55287" b="16363"/>
          <a:stretch/>
        </p:blipFill>
        <p:spPr>
          <a:xfrm>
            <a:off x="6022069" y="2464627"/>
            <a:ext cx="3490624" cy="129614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63AE33B-A7DB-1BEC-67D5-5856B0EE146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2" r="60237" b="36838"/>
          <a:stretch/>
        </p:blipFill>
        <p:spPr>
          <a:xfrm>
            <a:off x="-7893" y="1689981"/>
            <a:ext cx="3635896" cy="158417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BDD73DF-DB46-70FA-39F4-BFD7F9C7B68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26" r="47689" b="11321"/>
          <a:stretch/>
        </p:blipFill>
        <p:spPr>
          <a:xfrm>
            <a:off x="-9290" y="2649878"/>
            <a:ext cx="4783300" cy="139688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D7F7CB9-72FA-DE30-F0A6-55866063732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1" t="6511" r="54727" b="58839"/>
          <a:stretch/>
        </p:blipFill>
        <p:spPr>
          <a:xfrm>
            <a:off x="1785943" y="78806"/>
            <a:ext cx="2808312" cy="158417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6B9A881-90B5-3069-10C2-F1C2CCFDF65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87" t="32101" b="44713"/>
          <a:stretch/>
        </p:blipFill>
        <p:spPr>
          <a:xfrm>
            <a:off x="6643412" y="1248726"/>
            <a:ext cx="3347864" cy="106004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92584B3-30FD-79CD-9CE7-6417990E6CE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9" t="6512" r="24014" b="68288"/>
          <a:stretch/>
        </p:blipFill>
        <p:spPr>
          <a:xfrm>
            <a:off x="4725129" y="-144866"/>
            <a:ext cx="2088232" cy="1152128"/>
          </a:xfrm>
          <a:prstGeom prst="rect">
            <a:avLst/>
          </a:prstGeom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0F23F55-5183-512B-C3CF-FAA9B957147D}"/>
              </a:ext>
            </a:extLst>
          </p:cNvPr>
          <p:cNvGrpSpPr/>
          <p:nvPr/>
        </p:nvGrpSpPr>
        <p:grpSpPr>
          <a:xfrm>
            <a:off x="5311971" y="4417143"/>
            <a:ext cx="1743877" cy="214880"/>
            <a:chOff x="504052" y="2127569"/>
            <a:chExt cx="1244103" cy="338816"/>
          </a:xfrm>
          <a:solidFill>
            <a:schemeClr val="accent1"/>
          </a:solidFill>
        </p:grpSpPr>
        <p:sp>
          <p:nvSpPr>
            <p:cNvPr id="12" name="Rechteck: abgerundete Ecken 11">
              <a:extLst>
                <a:ext uri="{FF2B5EF4-FFF2-40B4-BE49-F238E27FC236}">
                  <a16:creationId xmlns:a16="http://schemas.microsoft.com/office/drawing/2014/main" id="{6B3F97C1-7339-EBFB-B629-F763E10CAD12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599428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44675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-867" y="23645"/>
                    <a:pt x="23722" y="541"/>
                    <a:pt x="56470" y="0"/>
                  </a:cubicBezTo>
                  <a:cubicBezTo>
                    <a:pt x="203012" y="-14851"/>
                    <a:pt x="466422" y="-23933"/>
                    <a:pt x="599428" y="0"/>
                  </a:cubicBezTo>
                  <a:cubicBezTo>
                    <a:pt x="732434" y="23933"/>
                    <a:pt x="911075" y="-13537"/>
                    <a:pt x="1187633" y="0"/>
                  </a:cubicBezTo>
                  <a:cubicBezTo>
                    <a:pt x="1217390" y="-6423"/>
                    <a:pt x="1243719" y="26282"/>
                    <a:pt x="1244103" y="56470"/>
                  </a:cubicBezTo>
                  <a:cubicBezTo>
                    <a:pt x="1250037" y="167681"/>
                    <a:pt x="1246998" y="176443"/>
                    <a:pt x="1244103" y="282346"/>
                  </a:cubicBezTo>
                  <a:cubicBezTo>
                    <a:pt x="1245819" y="313106"/>
                    <a:pt x="1221094" y="344548"/>
                    <a:pt x="1187633" y="338816"/>
                  </a:cubicBezTo>
                  <a:cubicBezTo>
                    <a:pt x="1072078" y="315376"/>
                    <a:pt x="764516" y="364914"/>
                    <a:pt x="644675" y="338816"/>
                  </a:cubicBezTo>
                  <a:cubicBezTo>
                    <a:pt x="524834" y="312718"/>
                    <a:pt x="218301" y="310594"/>
                    <a:pt x="56470" y="338816"/>
                  </a:cubicBezTo>
                  <a:cubicBezTo>
                    <a:pt x="21361" y="332635"/>
                    <a:pt x="-5436" y="317643"/>
                    <a:pt x="0" y="282346"/>
                  </a:cubicBezTo>
                  <a:cubicBezTo>
                    <a:pt x="1847" y="175952"/>
                    <a:pt x="4402" y="15165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5810" y="21826"/>
                    <a:pt x="25612" y="-2171"/>
                    <a:pt x="56470" y="0"/>
                  </a:cubicBezTo>
                  <a:cubicBezTo>
                    <a:pt x="233522" y="-5080"/>
                    <a:pt x="391598" y="-3666"/>
                    <a:pt x="633363" y="0"/>
                  </a:cubicBezTo>
                  <a:cubicBezTo>
                    <a:pt x="875128" y="3666"/>
                    <a:pt x="945894" y="11612"/>
                    <a:pt x="1187633" y="0"/>
                  </a:cubicBezTo>
                  <a:cubicBezTo>
                    <a:pt x="1219113" y="-767"/>
                    <a:pt x="1239465" y="25287"/>
                    <a:pt x="1244103" y="56470"/>
                  </a:cubicBezTo>
                  <a:cubicBezTo>
                    <a:pt x="1236378" y="123354"/>
                    <a:pt x="1244715" y="195804"/>
                    <a:pt x="1244103" y="282346"/>
                  </a:cubicBezTo>
                  <a:cubicBezTo>
                    <a:pt x="1240092" y="307412"/>
                    <a:pt x="1219403" y="344366"/>
                    <a:pt x="1187633" y="338816"/>
                  </a:cubicBezTo>
                  <a:cubicBezTo>
                    <a:pt x="1025877" y="357451"/>
                    <a:pt x="829820" y="363510"/>
                    <a:pt x="655986" y="338816"/>
                  </a:cubicBezTo>
                  <a:cubicBezTo>
                    <a:pt x="482152" y="314122"/>
                    <a:pt x="261860" y="366956"/>
                    <a:pt x="56470" y="338816"/>
                  </a:cubicBezTo>
                  <a:cubicBezTo>
                    <a:pt x="25884" y="344750"/>
                    <a:pt x="707" y="318284"/>
                    <a:pt x="0" y="282346"/>
                  </a:cubicBezTo>
                  <a:cubicBezTo>
                    <a:pt x="177" y="205460"/>
                    <a:pt x="-2155" y="132806"/>
                    <a:pt x="0" y="5647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89360398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hteck: abgerundete Ecken 4">
              <a:extLst>
                <a:ext uri="{FF2B5EF4-FFF2-40B4-BE49-F238E27FC236}">
                  <a16:creationId xmlns:a16="http://schemas.microsoft.com/office/drawing/2014/main" id="{FFF09233-1FDE-683D-658B-533F1E65CFDA}"/>
                </a:ext>
              </a:extLst>
            </p:cNvPr>
            <p:cNvSpPr txBox="1"/>
            <p:nvPr/>
          </p:nvSpPr>
          <p:spPr>
            <a:xfrm>
              <a:off x="520592" y="2144106"/>
              <a:ext cx="1211022" cy="305735"/>
            </a:xfrm>
            <a:custGeom>
              <a:avLst/>
              <a:gdLst>
                <a:gd name="connsiteX0" fmla="*/ 0 w 1211022"/>
                <a:gd name="connsiteY0" fmla="*/ 0 h 305735"/>
                <a:gd name="connsiteX1" fmla="*/ 617621 w 1211022"/>
                <a:gd name="connsiteY1" fmla="*/ 0 h 305735"/>
                <a:gd name="connsiteX2" fmla="*/ 1211022 w 1211022"/>
                <a:gd name="connsiteY2" fmla="*/ 0 h 305735"/>
                <a:gd name="connsiteX3" fmla="*/ 1211022 w 1211022"/>
                <a:gd name="connsiteY3" fmla="*/ 305735 h 305735"/>
                <a:gd name="connsiteX4" fmla="*/ 617621 w 1211022"/>
                <a:gd name="connsiteY4" fmla="*/ 305735 h 305735"/>
                <a:gd name="connsiteX5" fmla="*/ 0 w 1211022"/>
                <a:gd name="connsiteY5" fmla="*/ 305735 h 305735"/>
                <a:gd name="connsiteX6" fmla="*/ 0 w 1211022"/>
                <a:gd name="connsiteY6" fmla="*/ 0 h 305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2" h="305735" fill="none" extrusionOk="0">
                  <a:moveTo>
                    <a:pt x="0" y="0"/>
                  </a:moveTo>
                  <a:cubicBezTo>
                    <a:pt x="251322" y="11006"/>
                    <a:pt x="350201" y="14722"/>
                    <a:pt x="617621" y="0"/>
                  </a:cubicBezTo>
                  <a:cubicBezTo>
                    <a:pt x="885041" y="-14722"/>
                    <a:pt x="930791" y="-4936"/>
                    <a:pt x="1211022" y="0"/>
                  </a:cubicBezTo>
                  <a:cubicBezTo>
                    <a:pt x="1225000" y="119915"/>
                    <a:pt x="1218767" y="168103"/>
                    <a:pt x="1211022" y="305735"/>
                  </a:cubicBezTo>
                  <a:cubicBezTo>
                    <a:pt x="1023076" y="299895"/>
                    <a:pt x="742594" y="300405"/>
                    <a:pt x="617621" y="305735"/>
                  </a:cubicBezTo>
                  <a:cubicBezTo>
                    <a:pt x="492648" y="311065"/>
                    <a:pt x="301521" y="310968"/>
                    <a:pt x="0" y="305735"/>
                  </a:cubicBezTo>
                  <a:cubicBezTo>
                    <a:pt x="8985" y="187730"/>
                    <a:pt x="-3041" y="109539"/>
                    <a:pt x="0" y="0"/>
                  </a:cubicBezTo>
                  <a:close/>
                </a:path>
                <a:path w="1211022" h="305735" stroke="0" extrusionOk="0">
                  <a:moveTo>
                    <a:pt x="0" y="0"/>
                  </a:moveTo>
                  <a:cubicBezTo>
                    <a:pt x="213066" y="2741"/>
                    <a:pt x="452139" y="-21641"/>
                    <a:pt x="629731" y="0"/>
                  </a:cubicBezTo>
                  <a:cubicBezTo>
                    <a:pt x="807323" y="21641"/>
                    <a:pt x="1018489" y="-7700"/>
                    <a:pt x="1211022" y="0"/>
                  </a:cubicBezTo>
                  <a:cubicBezTo>
                    <a:pt x="1214114" y="95255"/>
                    <a:pt x="1207751" y="209387"/>
                    <a:pt x="1211022" y="305735"/>
                  </a:cubicBezTo>
                  <a:cubicBezTo>
                    <a:pt x="1062858" y="302831"/>
                    <a:pt x="720442" y="299845"/>
                    <a:pt x="593401" y="305735"/>
                  </a:cubicBezTo>
                  <a:cubicBezTo>
                    <a:pt x="466360" y="311625"/>
                    <a:pt x="295811" y="322447"/>
                    <a:pt x="0" y="305735"/>
                  </a:cubicBezTo>
                  <a:cubicBezTo>
                    <a:pt x="-621" y="167661"/>
                    <a:pt x="7954" y="109216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accent1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4582012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900" b="1" dirty="0"/>
                <a:t>Waffenarsenal (Kampf)</a:t>
              </a:r>
              <a:endParaRPr lang="de-DE" sz="900" b="1" kern="1200" dirty="0"/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8A090F80-D7EE-E4CD-B371-19173B57AD11}"/>
              </a:ext>
            </a:extLst>
          </p:cNvPr>
          <p:cNvGrpSpPr/>
          <p:nvPr/>
        </p:nvGrpSpPr>
        <p:grpSpPr>
          <a:xfrm>
            <a:off x="4477624" y="4650348"/>
            <a:ext cx="1767063" cy="287428"/>
            <a:chOff x="504052" y="2127569"/>
            <a:chExt cx="1244103" cy="338816"/>
          </a:xfrm>
          <a:solidFill>
            <a:schemeClr val="accent1"/>
          </a:solidFill>
        </p:grpSpPr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877FDCEF-2D94-1748-EA59-4C46132D2149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599428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44675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-867" y="23645"/>
                    <a:pt x="23722" y="541"/>
                    <a:pt x="56470" y="0"/>
                  </a:cubicBezTo>
                  <a:cubicBezTo>
                    <a:pt x="203012" y="-14851"/>
                    <a:pt x="466422" y="-23933"/>
                    <a:pt x="599428" y="0"/>
                  </a:cubicBezTo>
                  <a:cubicBezTo>
                    <a:pt x="732434" y="23933"/>
                    <a:pt x="911075" y="-13537"/>
                    <a:pt x="1187633" y="0"/>
                  </a:cubicBezTo>
                  <a:cubicBezTo>
                    <a:pt x="1217390" y="-6423"/>
                    <a:pt x="1243719" y="26282"/>
                    <a:pt x="1244103" y="56470"/>
                  </a:cubicBezTo>
                  <a:cubicBezTo>
                    <a:pt x="1250037" y="167681"/>
                    <a:pt x="1246998" y="176443"/>
                    <a:pt x="1244103" y="282346"/>
                  </a:cubicBezTo>
                  <a:cubicBezTo>
                    <a:pt x="1245819" y="313106"/>
                    <a:pt x="1221094" y="344548"/>
                    <a:pt x="1187633" y="338816"/>
                  </a:cubicBezTo>
                  <a:cubicBezTo>
                    <a:pt x="1072078" y="315376"/>
                    <a:pt x="764516" y="364914"/>
                    <a:pt x="644675" y="338816"/>
                  </a:cubicBezTo>
                  <a:cubicBezTo>
                    <a:pt x="524834" y="312718"/>
                    <a:pt x="218301" y="310594"/>
                    <a:pt x="56470" y="338816"/>
                  </a:cubicBezTo>
                  <a:cubicBezTo>
                    <a:pt x="21361" y="332635"/>
                    <a:pt x="-5436" y="317643"/>
                    <a:pt x="0" y="282346"/>
                  </a:cubicBezTo>
                  <a:cubicBezTo>
                    <a:pt x="1847" y="175952"/>
                    <a:pt x="4402" y="15165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5810" y="21826"/>
                    <a:pt x="25612" y="-2171"/>
                    <a:pt x="56470" y="0"/>
                  </a:cubicBezTo>
                  <a:cubicBezTo>
                    <a:pt x="233522" y="-5080"/>
                    <a:pt x="391598" y="-3666"/>
                    <a:pt x="633363" y="0"/>
                  </a:cubicBezTo>
                  <a:cubicBezTo>
                    <a:pt x="875128" y="3666"/>
                    <a:pt x="945894" y="11612"/>
                    <a:pt x="1187633" y="0"/>
                  </a:cubicBezTo>
                  <a:cubicBezTo>
                    <a:pt x="1219113" y="-767"/>
                    <a:pt x="1239465" y="25287"/>
                    <a:pt x="1244103" y="56470"/>
                  </a:cubicBezTo>
                  <a:cubicBezTo>
                    <a:pt x="1236378" y="123354"/>
                    <a:pt x="1244715" y="195804"/>
                    <a:pt x="1244103" y="282346"/>
                  </a:cubicBezTo>
                  <a:cubicBezTo>
                    <a:pt x="1240092" y="307412"/>
                    <a:pt x="1219403" y="344366"/>
                    <a:pt x="1187633" y="338816"/>
                  </a:cubicBezTo>
                  <a:cubicBezTo>
                    <a:pt x="1025877" y="357451"/>
                    <a:pt x="829820" y="363510"/>
                    <a:pt x="655986" y="338816"/>
                  </a:cubicBezTo>
                  <a:cubicBezTo>
                    <a:pt x="482152" y="314122"/>
                    <a:pt x="261860" y="366956"/>
                    <a:pt x="56470" y="338816"/>
                  </a:cubicBezTo>
                  <a:cubicBezTo>
                    <a:pt x="25884" y="344750"/>
                    <a:pt x="707" y="318284"/>
                    <a:pt x="0" y="282346"/>
                  </a:cubicBezTo>
                  <a:cubicBezTo>
                    <a:pt x="177" y="205460"/>
                    <a:pt x="-2155" y="132806"/>
                    <a:pt x="0" y="56470"/>
                  </a:cubicBezTo>
                  <a:close/>
                </a:path>
              </a:pathLst>
            </a:custGeom>
            <a:grpFill/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89360398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hteck: abgerundete Ecken 4">
              <a:extLst>
                <a:ext uri="{FF2B5EF4-FFF2-40B4-BE49-F238E27FC236}">
                  <a16:creationId xmlns:a16="http://schemas.microsoft.com/office/drawing/2014/main" id="{D9C56C37-D2A5-E396-CB5F-A466994A1568}"/>
                </a:ext>
              </a:extLst>
            </p:cNvPr>
            <p:cNvSpPr txBox="1"/>
            <p:nvPr/>
          </p:nvSpPr>
          <p:spPr>
            <a:xfrm>
              <a:off x="520592" y="2144106"/>
              <a:ext cx="1211022" cy="305735"/>
            </a:xfrm>
            <a:custGeom>
              <a:avLst/>
              <a:gdLst>
                <a:gd name="connsiteX0" fmla="*/ 0 w 1211022"/>
                <a:gd name="connsiteY0" fmla="*/ 0 h 305735"/>
                <a:gd name="connsiteX1" fmla="*/ 617621 w 1211022"/>
                <a:gd name="connsiteY1" fmla="*/ 0 h 305735"/>
                <a:gd name="connsiteX2" fmla="*/ 1211022 w 1211022"/>
                <a:gd name="connsiteY2" fmla="*/ 0 h 305735"/>
                <a:gd name="connsiteX3" fmla="*/ 1211022 w 1211022"/>
                <a:gd name="connsiteY3" fmla="*/ 305735 h 305735"/>
                <a:gd name="connsiteX4" fmla="*/ 617621 w 1211022"/>
                <a:gd name="connsiteY4" fmla="*/ 305735 h 305735"/>
                <a:gd name="connsiteX5" fmla="*/ 0 w 1211022"/>
                <a:gd name="connsiteY5" fmla="*/ 305735 h 305735"/>
                <a:gd name="connsiteX6" fmla="*/ 0 w 1211022"/>
                <a:gd name="connsiteY6" fmla="*/ 0 h 305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2" h="305735" fill="none" extrusionOk="0">
                  <a:moveTo>
                    <a:pt x="0" y="0"/>
                  </a:moveTo>
                  <a:cubicBezTo>
                    <a:pt x="251322" y="11006"/>
                    <a:pt x="350201" y="14722"/>
                    <a:pt x="617621" y="0"/>
                  </a:cubicBezTo>
                  <a:cubicBezTo>
                    <a:pt x="885041" y="-14722"/>
                    <a:pt x="930791" y="-4936"/>
                    <a:pt x="1211022" y="0"/>
                  </a:cubicBezTo>
                  <a:cubicBezTo>
                    <a:pt x="1225000" y="119915"/>
                    <a:pt x="1218767" y="168103"/>
                    <a:pt x="1211022" y="305735"/>
                  </a:cubicBezTo>
                  <a:cubicBezTo>
                    <a:pt x="1023076" y="299895"/>
                    <a:pt x="742594" y="300405"/>
                    <a:pt x="617621" y="305735"/>
                  </a:cubicBezTo>
                  <a:cubicBezTo>
                    <a:pt x="492648" y="311065"/>
                    <a:pt x="301521" y="310968"/>
                    <a:pt x="0" y="305735"/>
                  </a:cubicBezTo>
                  <a:cubicBezTo>
                    <a:pt x="8985" y="187730"/>
                    <a:pt x="-3041" y="109539"/>
                    <a:pt x="0" y="0"/>
                  </a:cubicBezTo>
                  <a:close/>
                </a:path>
                <a:path w="1211022" h="305735" stroke="0" extrusionOk="0">
                  <a:moveTo>
                    <a:pt x="0" y="0"/>
                  </a:moveTo>
                  <a:cubicBezTo>
                    <a:pt x="213066" y="2741"/>
                    <a:pt x="452139" y="-21641"/>
                    <a:pt x="629731" y="0"/>
                  </a:cubicBezTo>
                  <a:cubicBezTo>
                    <a:pt x="807323" y="21641"/>
                    <a:pt x="1018489" y="-7700"/>
                    <a:pt x="1211022" y="0"/>
                  </a:cubicBezTo>
                  <a:cubicBezTo>
                    <a:pt x="1214114" y="95255"/>
                    <a:pt x="1207751" y="209387"/>
                    <a:pt x="1211022" y="305735"/>
                  </a:cubicBezTo>
                  <a:cubicBezTo>
                    <a:pt x="1062858" y="302831"/>
                    <a:pt x="720442" y="299845"/>
                    <a:pt x="593401" y="305735"/>
                  </a:cubicBezTo>
                  <a:cubicBezTo>
                    <a:pt x="466360" y="311625"/>
                    <a:pt x="295811" y="322447"/>
                    <a:pt x="0" y="305735"/>
                  </a:cubicBezTo>
                  <a:cubicBezTo>
                    <a:pt x="-621" y="167661"/>
                    <a:pt x="7954" y="109216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4582012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900" b="1" dirty="0"/>
                <a:t>Schutzkajüte (Erstarrung)</a:t>
              </a:r>
              <a:endParaRPr lang="de-DE" sz="9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1733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el 2">
            <a:extLst>
              <a:ext uri="{FF2B5EF4-FFF2-40B4-BE49-F238E27FC236}">
                <a16:creationId xmlns:a16="http://schemas.microsoft.com/office/drawing/2014/main" id="{3E74ED18-8A33-418E-9FDA-F9A8CACE94D1}"/>
              </a:ext>
            </a:extLst>
          </p:cNvPr>
          <p:cNvSpPr txBox="1">
            <a:spLocks/>
          </p:cNvSpPr>
          <p:nvPr/>
        </p:nvSpPr>
        <p:spPr bwMode="auto">
          <a:xfrm>
            <a:off x="470289" y="4160240"/>
            <a:ext cx="8199622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de-DE" sz="1600" dirty="0">
              <a:solidFill>
                <a:schemeClr val="accent2"/>
              </a:solidFill>
              <a:latin typeface="Montserrat Medium" pitchFamily="2" charset="0"/>
            </a:endParaRPr>
          </a:p>
          <a:p>
            <a:pPr algn="ctr"/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Im „Überlebenskeller“ ist </a:t>
            </a:r>
            <a:r>
              <a:rPr lang="de-DE" sz="1800" u="sng" dirty="0">
                <a:solidFill>
                  <a:schemeClr val="accent2"/>
                </a:solidFill>
                <a:latin typeface="Arial" panose="020B0604020202020204" pitchFamily="34" charset="0"/>
              </a:rPr>
              <a:t>pädagogisches Handeln nicht möglich</a:t>
            </a:r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.</a:t>
            </a:r>
          </a:p>
          <a:p>
            <a:pPr algn="ctr"/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de-DE" sz="1800" dirty="0">
                <a:solidFill>
                  <a:srgbClr val="E27756"/>
                </a:solidFill>
                <a:latin typeface="Arial" panose="020B0604020202020204" pitchFamily="34" charset="0"/>
              </a:rPr>
              <a:t>Machtausübung </a:t>
            </a:r>
            <a:r>
              <a:rPr lang="de-DE" sz="1800" dirty="0">
                <a:solidFill>
                  <a:schemeClr val="accent2"/>
                </a:solidFill>
                <a:latin typeface="Arial" panose="020B0604020202020204" pitchFamily="34" charset="0"/>
              </a:rPr>
              <a:t>ist die wahrscheinlichste Handlungsoption, die verbleibt.</a:t>
            </a:r>
          </a:p>
          <a:p>
            <a:pPr algn="ctr"/>
            <a:endParaRPr lang="de-DE" sz="18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ctr"/>
            <a:endParaRPr lang="de-DE" sz="18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6EB2DB88-AE01-4738-82A6-77842011FB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88" r="15661" b="8362"/>
          <a:stretch/>
        </p:blipFill>
        <p:spPr bwMode="auto">
          <a:xfrm>
            <a:off x="3513213" y="375904"/>
            <a:ext cx="2562671" cy="3491990"/>
          </a:xfrm>
          <a:prstGeom prst="rect">
            <a:avLst/>
          </a:prstGeom>
          <a:noFill/>
          <a:ln>
            <a:noFill/>
          </a:ln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20FC064E-72E5-4E77-8696-7A289F395A3B}"/>
              </a:ext>
            </a:extLst>
          </p:cNvPr>
          <p:cNvGrpSpPr/>
          <p:nvPr/>
        </p:nvGrpSpPr>
        <p:grpSpPr>
          <a:xfrm>
            <a:off x="3150314" y="2386569"/>
            <a:ext cx="1098006" cy="238855"/>
            <a:chOff x="504052" y="2127569"/>
            <a:chExt cx="1244103" cy="338816"/>
          </a:xfrm>
          <a:solidFill>
            <a:schemeClr val="accent1"/>
          </a:solidFill>
        </p:grpSpPr>
        <p:sp>
          <p:nvSpPr>
            <p:cNvPr id="44" name="Rechteck: abgerundete Ecken 44">
              <a:extLst>
                <a:ext uri="{FF2B5EF4-FFF2-40B4-BE49-F238E27FC236}">
                  <a16:creationId xmlns:a16="http://schemas.microsoft.com/office/drawing/2014/main" id="{B3995051-C54C-4643-B2BF-80F54BC1E63B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622052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10740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1488" y="27105"/>
                    <a:pt x="29777" y="-3936"/>
                    <a:pt x="56470" y="0"/>
                  </a:cubicBezTo>
                  <a:cubicBezTo>
                    <a:pt x="172182" y="19894"/>
                    <a:pt x="384133" y="-14624"/>
                    <a:pt x="622052" y="0"/>
                  </a:cubicBezTo>
                  <a:cubicBezTo>
                    <a:pt x="859971" y="14624"/>
                    <a:pt x="1044827" y="-16707"/>
                    <a:pt x="1187633" y="0"/>
                  </a:cubicBezTo>
                  <a:cubicBezTo>
                    <a:pt x="1216599" y="-4529"/>
                    <a:pt x="1244311" y="22464"/>
                    <a:pt x="1244103" y="56470"/>
                  </a:cubicBezTo>
                  <a:cubicBezTo>
                    <a:pt x="1239520" y="142397"/>
                    <a:pt x="1253370" y="172049"/>
                    <a:pt x="1244103" y="282346"/>
                  </a:cubicBezTo>
                  <a:cubicBezTo>
                    <a:pt x="1241468" y="313642"/>
                    <a:pt x="1220327" y="336102"/>
                    <a:pt x="1187633" y="338816"/>
                  </a:cubicBezTo>
                  <a:cubicBezTo>
                    <a:pt x="973546" y="348144"/>
                    <a:pt x="867087" y="344703"/>
                    <a:pt x="610740" y="338816"/>
                  </a:cubicBezTo>
                  <a:cubicBezTo>
                    <a:pt x="354393" y="332929"/>
                    <a:pt x="172884" y="348394"/>
                    <a:pt x="56470" y="338816"/>
                  </a:cubicBezTo>
                  <a:cubicBezTo>
                    <a:pt x="25177" y="335985"/>
                    <a:pt x="1711" y="313891"/>
                    <a:pt x="0" y="282346"/>
                  </a:cubicBezTo>
                  <a:cubicBezTo>
                    <a:pt x="6961" y="208856"/>
                    <a:pt x="8096" y="10443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1223" y="24528"/>
                    <a:pt x="20893" y="1647"/>
                    <a:pt x="56470" y="0"/>
                  </a:cubicBezTo>
                  <a:cubicBezTo>
                    <a:pt x="261231" y="-1016"/>
                    <a:pt x="431172" y="6467"/>
                    <a:pt x="644675" y="0"/>
                  </a:cubicBezTo>
                  <a:cubicBezTo>
                    <a:pt x="858179" y="-6467"/>
                    <a:pt x="956542" y="-1189"/>
                    <a:pt x="1187633" y="0"/>
                  </a:cubicBezTo>
                  <a:cubicBezTo>
                    <a:pt x="1213686" y="-2810"/>
                    <a:pt x="1245293" y="25851"/>
                    <a:pt x="1244103" y="56470"/>
                  </a:cubicBezTo>
                  <a:cubicBezTo>
                    <a:pt x="1237954" y="168301"/>
                    <a:pt x="1238379" y="192911"/>
                    <a:pt x="1244103" y="282346"/>
                  </a:cubicBezTo>
                  <a:cubicBezTo>
                    <a:pt x="1246134" y="310229"/>
                    <a:pt x="1216586" y="340780"/>
                    <a:pt x="1187633" y="338816"/>
                  </a:cubicBezTo>
                  <a:cubicBezTo>
                    <a:pt x="907810" y="362956"/>
                    <a:pt x="851185" y="319718"/>
                    <a:pt x="622052" y="338816"/>
                  </a:cubicBezTo>
                  <a:cubicBezTo>
                    <a:pt x="392919" y="357914"/>
                    <a:pt x="243703" y="338624"/>
                    <a:pt x="56470" y="338816"/>
                  </a:cubicBezTo>
                  <a:cubicBezTo>
                    <a:pt x="19791" y="338502"/>
                    <a:pt x="1502" y="309416"/>
                    <a:pt x="0" y="282346"/>
                  </a:cubicBezTo>
                  <a:cubicBezTo>
                    <a:pt x="7986" y="191679"/>
                    <a:pt x="-9100" y="144540"/>
                    <a:pt x="0" y="5647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echteck: abgerundete Ecken 4">
              <a:extLst>
                <a:ext uri="{FF2B5EF4-FFF2-40B4-BE49-F238E27FC236}">
                  <a16:creationId xmlns:a16="http://schemas.microsoft.com/office/drawing/2014/main" id="{D9B1B596-74E2-40A7-B724-5F0708395B51}"/>
                </a:ext>
              </a:extLst>
            </p:cNvPr>
            <p:cNvSpPr txBox="1"/>
            <p:nvPr/>
          </p:nvSpPr>
          <p:spPr>
            <a:xfrm>
              <a:off x="520592" y="2144109"/>
              <a:ext cx="1211023" cy="305736"/>
            </a:xfrm>
            <a:custGeom>
              <a:avLst/>
              <a:gdLst>
                <a:gd name="connsiteX0" fmla="*/ 0 w 1211023"/>
                <a:gd name="connsiteY0" fmla="*/ 0 h 305736"/>
                <a:gd name="connsiteX1" fmla="*/ 569181 w 1211023"/>
                <a:gd name="connsiteY1" fmla="*/ 0 h 305736"/>
                <a:gd name="connsiteX2" fmla="*/ 1211023 w 1211023"/>
                <a:gd name="connsiteY2" fmla="*/ 0 h 305736"/>
                <a:gd name="connsiteX3" fmla="*/ 1211023 w 1211023"/>
                <a:gd name="connsiteY3" fmla="*/ 305736 h 305736"/>
                <a:gd name="connsiteX4" fmla="*/ 605512 w 1211023"/>
                <a:gd name="connsiteY4" fmla="*/ 305736 h 305736"/>
                <a:gd name="connsiteX5" fmla="*/ 0 w 1211023"/>
                <a:gd name="connsiteY5" fmla="*/ 305736 h 305736"/>
                <a:gd name="connsiteX6" fmla="*/ 0 w 1211023"/>
                <a:gd name="connsiteY6" fmla="*/ 0 h 30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3" h="305736" fill="none" extrusionOk="0">
                  <a:moveTo>
                    <a:pt x="0" y="0"/>
                  </a:moveTo>
                  <a:cubicBezTo>
                    <a:pt x="125368" y="14755"/>
                    <a:pt x="406107" y="28276"/>
                    <a:pt x="569181" y="0"/>
                  </a:cubicBezTo>
                  <a:cubicBezTo>
                    <a:pt x="732255" y="-28276"/>
                    <a:pt x="947542" y="12039"/>
                    <a:pt x="1211023" y="0"/>
                  </a:cubicBezTo>
                  <a:cubicBezTo>
                    <a:pt x="1208142" y="96968"/>
                    <a:pt x="1217589" y="218391"/>
                    <a:pt x="1211023" y="305736"/>
                  </a:cubicBezTo>
                  <a:cubicBezTo>
                    <a:pt x="1069381" y="280383"/>
                    <a:pt x="828704" y="297404"/>
                    <a:pt x="605512" y="305736"/>
                  </a:cubicBezTo>
                  <a:cubicBezTo>
                    <a:pt x="382320" y="314068"/>
                    <a:pt x="167536" y="278925"/>
                    <a:pt x="0" y="305736"/>
                  </a:cubicBezTo>
                  <a:cubicBezTo>
                    <a:pt x="-15139" y="239874"/>
                    <a:pt x="-10117" y="102114"/>
                    <a:pt x="0" y="0"/>
                  </a:cubicBezTo>
                  <a:close/>
                </a:path>
                <a:path w="1211023" h="305736" stroke="0" extrusionOk="0">
                  <a:moveTo>
                    <a:pt x="0" y="0"/>
                  </a:moveTo>
                  <a:cubicBezTo>
                    <a:pt x="262134" y="-12228"/>
                    <a:pt x="422576" y="-9819"/>
                    <a:pt x="605512" y="0"/>
                  </a:cubicBezTo>
                  <a:cubicBezTo>
                    <a:pt x="788448" y="9819"/>
                    <a:pt x="949751" y="13195"/>
                    <a:pt x="1211023" y="0"/>
                  </a:cubicBezTo>
                  <a:cubicBezTo>
                    <a:pt x="1211323" y="120204"/>
                    <a:pt x="1206260" y="175796"/>
                    <a:pt x="1211023" y="305736"/>
                  </a:cubicBezTo>
                  <a:cubicBezTo>
                    <a:pt x="1046606" y="335356"/>
                    <a:pt x="813493" y="310539"/>
                    <a:pt x="617622" y="305736"/>
                  </a:cubicBezTo>
                  <a:cubicBezTo>
                    <a:pt x="421751" y="300933"/>
                    <a:pt x="178801" y="332517"/>
                    <a:pt x="0" y="305736"/>
                  </a:cubicBezTo>
                  <a:cubicBezTo>
                    <a:pt x="-14499" y="241684"/>
                    <a:pt x="-10226" y="98829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52009323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900" dirty="0"/>
                <a:t>Selbstwirksamkeit</a:t>
              </a:r>
              <a:endParaRPr lang="de-DE" sz="900" kern="1200" dirty="0"/>
            </a:p>
          </p:txBody>
        </p:sp>
      </p:grpSp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24ADE245-25E3-4565-AEFE-156683A6C242}"/>
              </a:ext>
            </a:extLst>
          </p:cNvPr>
          <p:cNvGrpSpPr/>
          <p:nvPr/>
        </p:nvGrpSpPr>
        <p:grpSpPr>
          <a:xfrm>
            <a:off x="4062434" y="3451410"/>
            <a:ext cx="833813" cy="184922"/>
            <a:chOff x="504052" y="2127569"/>
            <a:chExt cx="1244103" cy="338816"/>
          </a:xfrm>
        </p:grpSpPr>
        <p:sp>
          <p:nvSpPr>
            <p:cNvPr id="52" name="Rechteck: abgerundete Ecken 47">
              <a:extLst>
                <a:ext uri="{FF2B5EF4-FFF2-40B4-BE49-F238E27FC236}">
                  <a16:creationId xmlns:a16="http://schemas.microsoft.com/office/drawing/2014/main" id="{E662ED65-E1AD-430A-BAE6-20A5290C3077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599428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44675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-867" y="23645"/>
                    <a:pt x="23722" y="541"/>
                    <a:pt x="56470" y="0"/>
                  </a:cubicBezTo>
                  <a:cubicBezTo>
                    <a:pt x="203012" y="-14851"/>
                    <a:pt x="466422" y="-23933"/>
                    <a:pt x="599428" y="0"/>
                  </a:cubicBezTo>
                  <a:cubicBezTo>
                    <a:pt x="732434" y="23933"/>
                    <a:pt x="911075" y="-13537"/>
                    <a:pt x="1187633" y="0"/>
                  </a:cubicBezTo>
                  <a:cubicBezTo>
                    <a:pt x="1217390" y="-6423"/>
                    <a:pt x="1243719" y="26282"/>
                    <a:pt x="1244103" y="56470"/>
                  </a:cubicBezTo>
                  <a:cubicBezTo>
                    <a:pt x="1250037" y="167681"/>
                    <a:pt x="1246998" y="176443"/>
                    <a:pt x="1244103" y="282346"/>
                  </a:cubicBezTo>
                  <a:cubicBezTo>
                    <a:pt x="1245819" y="313106"/>
                    <a:pt x="1221094" y="344548"/>
                    <a:pt x="1187633" y="338816"/>
                  </a:cubicBezTo>
                  <a:cubicBezTo>
                    <a:pt x="1072078" y="315376"/>
                    <a:pt x="764516" y="364914"/>
                    <a:pt x="644675" y="338816"/>
                  </a:cubicBezTo>
                  <a:cubicBezTo>
                    <a:pt x="524834" y="312718"/>
                    <a:pt x="218301" y="310594"/>
                    <a:pt x="56470" y="338816"/>
                  </a:cubicBezTo>
                  <a:cubicBezTo>
                    <a:pt x="21361" y="332635"/>
                    <a:pt x="-5436" y="317643"/>
                    <a:pt x="0" y="282346"/>
                  </a:cubicBezTo>
                  <a:cubicBezTo>
                    <a:pt x="1847" y="175952"/>
                    <a:pt x="4402" y="15165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5810" y="21826"/>
                    <a:pt x="25612" y="-2171"/>
                    <a:pt x="56470" y="0"/>
                  </a:cubicBezTo>
                  <a:cubicBezTo>
                    <a:pt x="233522" y="-5080"/>
                    <a:pt x="391598" y="-3666"/>
                    <a:pt x="633363" y="0"/>
                  </a:cubicBezTo>
                  <a:cubicBezTo>
                    <a:pt x="875128" y="3666"/>
                    <a:pt x="945894" y="11612"/>
                    <a:pt x="1187633" y="0"/>
                  </a:cubicBezTo>
                  <a:cubicBezTo>
                    <a:pt x="1219113" y="-767"/>
                    <a:pt x="1239465" y="25287"/>
                    <a:pt x="1244103" y="56470"/>
                  </a:cubicBezTo>
                  <a:cubicBezTo>
                    <a:pt x="1236378" y="123354"/>
                    <a:pt x="1244715" y="195804"/>
                    <a:pt x="1244103" y="282346"/>
                  </a:cubicBezTo>
                  <a:cubicBezTo>
                    <a:pt x="1240092" y="307412"/>
                    <a:pt x="1219403" y="344366"/>
                    <a:pt x="1187633" y="338816"/>
                  </a:cubicBezTo>
                  <a:cubicBezTo>
                    <a:pt x="1025877" y="357451"/>
                    <a:pt x="829820" y="363510"/>
                    <a:pt x="655986" y="338816"/>
                  </a:cubicBezTo>
                  <a:cubicBezTo>
                    <a:pt x="482152" y="314122"/>
                    <a:pt x="261860" y="366956"/>
                    <a:pt x="56470" y="338816"/>
                  </a:cubicBezTo>
                  <a:cubicBezTo>
                    <a:pt x="25884" y="344750"/>
                    <a:pt x="707" y="318284"/>
                    <a:pt x="0" y="282346"/>
                  </a:cubicBezTo>
                  <a:cubicBezTo>
                    <a:pt x="177" y="205460"/>
                    <a:pt x="-2155" y="132806"/>
                    <a:pt x="0" y="5647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89360398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echteck: abgerundete Ecken 4">
              <a:extLst>
                <a:ext uri="{FF2B5EF4-FFF2-40B4-BE49-F238E27FC236}">
                  <a16:creationId xmlns:a16="http://schemas.microsoft.com/office/drawing/2014/main" id="{63FB2937-BCE3-4DEB-99A8-8AE8FF8C18F7}"/>
                </a:ext>
              </a:extLst>
            </p:cNvPr>
            <p:cNvSpPr txBox="1"/>
            <p:nvPr/>
          </p:nvSpPr>
          <p:spPr>
            <a:xfrm>
              <a:off x="520592" y="2144103"/>
              <a:ext cx="1211022" cy="305735"/>
            </a:xfrm>
            <a:custGeom>
              <a:avLst/>
              <a:gdLst>
                <a:gd name="connsiteX0" fmla="*/ 0 w 1211022"/>
                <a:gd name="connsiteY0" fmla="*/ 0 h 305735"/>
                <a:gd name="connsiteX1" fmla="*/ 617621 w 1211022"/>
                <a:gd name="connsiteY1" fmla="*/ 0 h 305735"/>
                <a:gd name="connsiteX2" fmla="*/ 1211022 w 1211022"/>
                <a:gd name="connsiteY2" fmla="*/ 0 h 305735"/>
                <a:gd name="connsiteX3" fmla="*/ 1211022 w 1211022"/>
                <a:gd name="connsiteY3" fmla="*/ 305735 h 305735"/>
                <a:gd name="connsiteX4" fmla="*/ 617621 w 1211022"/>
                <a:gd name="connsiteY4" fmla="*/ 305735 h 305735"/>
                <a:gd name="connsiteX5" fmla="*/ 0 w 1211022"/>
                <a:gd name="connsiteY5" fmla="*/ 305735 h 305735"/>
                <a:gd name="connsiteX6" fmla="*/ 0 w 1211022"/>
                <a:gd name="connsiteY6" fmla="*/ 0 h 305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2" h="305735" fill="none" extrusionOk="0">
                  <a:moveTo>
                    <a:pt x="0" y="0"/>
                  </a:moveTo>
                  <a:cubicBezTo>
                    <a:pt x="251322" y="11006"/>
                    <a:pt x="350201" y="14722"/>
                    <a:pt x="617621" y="0"/>
                  </a:cubicBezTo>
                  <a:cubicBezTo>
                    <a:pt x="885041" y="-14722"/>
                    <a:pt x="930791" y="-4936"/>
                    <a:pt x="1211022" y="0"/>
                  </a:cubicBezTo>
                  <a:cubicBezTo>
                    <a:pt x="1225000" y="119915"/>
                    <a:pt x="1218767" y="168103"/>
                    <a:pt x="1211022" y="305735"/>
                  </a:cubicBezTo>
                  <a:cubicBezTo>
                    <a:pt x="1023076" y="299895"/>
                    <a:pt x="742594" y="300405"/>
                    <a:pt x="617621" y="305735"/>
                  </a:cubicBezTo>
                  <a:cubicBezTo>
                    <a:pt x="492648" y="311065"/>
                    <a:pt x="301521" y="310968"/>
                    <a:pt x="0" y="305735"/>
                  </a:cubicBezTo>
                  <a:cubicBezTo>
                    <a:pt x="8985" y="187730"/>
                    <a:pt x="-3041" y="109539"/>
                    <a:pt x="0" y="0"/>
                  </a:cubicBezTo>
                  <a:close/>
                </a:path>
                <a:path w="1211022" h="305735" stroke="0" extrusionOk="0">
                  <a:moveTo>
                    <a:pt x="0" y="0"/>
                  </a:moveTo>
                  <a:cubicBezTo>
                    <a:pt x="213066" y="2741"/>
                    <a:pt x="452139" y="-21641"/>
                    <a:pt x="629731" y="0"/>
                  </a:cubicBezTo>
                  <a:cubicBezTo>
                    <a:pt x="807323" y="21641"/>
                    <a:pt x="1018489" y="-7700"/>
                    <a:pt x="1211022" y="0"/>
                  </a:cubicBezTo>
                  <a:cubicBezTo>
                    <a:pt x="1214114" y="95255"/>
                    <a:pt x="1207751" y="209387"/>
                    <a:pt x="1211022" y="305735"/>
                  </a:cubicBezTo>
                  <a:cubicBezTo>
                    <a:pt x="1062858" y="302831"/>
                    <a:pt x="720442" y="299845"/>
                    <a:pt x="593401" y="305735"/>
                  </a:cubicBezTo>
                  <a:cubicBezTo>
                    <a:pt x="466360" y="311625"/>
                    <a:pt x="295811" y="322447"/>
                    <a:pt x="0" y="305735"/>
                  </a:cubicBezTo>
                  <a:cubicBezTo>
                    <a:pt x="-621" y="167661"/>
                    <a:pt x="7954" y="109216"/>
                    <a:pt x="0" y="0"/>
                  </a:cubicBezTo>
                  <a:close/>
                </a:path>
              </a:pathLst>
            </a:custGeom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4582012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700" dirty="0"/>
                <a:t>Überlebensmodus</a:t>
              </a:r>
              <a:endParaRPr lang="de-DE" sz="700" kern="1200" dirty="0"/>
            </a:p>
          </p:txBody>
        </p:sp>
      </p:grpSp>
      <p:grpSp>
        <p:nvGrpSpPr>
          <p:cNvPr id="55" name="Gruppieren 54">
            <a:extLst>
              <a:ext uri="{FF2B5EF4-FFF2-40B4-BE49-F238E27FC236}">
                <a16:creationId xmlns:a16="http://schemas.microsoft.com/office/drawing/2014/main" id="{B634D893-FF37-4356-B69C-D5915B34FD50}"/>
              </a:ext>
            </a:extLst>
          </p:cNvPr>
          <p:cNvGrpSpPr/>
          <p:nvPr/>
        </p:nvGrpSpPr>
        <p:grpSpPr>
          <a:xfrm>
            <a:off x="5396591" y="2104227"/>
            <a:ext cx="1380437" cy="564411"/>
            <a:chOff x="504052" y="2127569"/>
            <a:chExt cx="1244103" cy="338816"/>
          </a:xfrm>
          <a:solidFill>
            <a:schemeClr val="accent1"/>
          </a:solidFill>
        </p:grpSpPr>
        <p:sp>
          <p:nvSpPr>
            <p:cNvPr id="56" name="Rechteck: abgerundete Ecken 50">
              <a:extLst>
                <a:ext uri="{FF2B5EF4-FFF2-40B4-BE49-F238E27FC236}">
                  <a16:creationId xmlns:a16="http://schemas.microsoft.com/office/drawing/2014/main" id="{BE743EFC-5639-450A-A41B-97DA8C58E818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599428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44675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-867" y="23645"/>
                    <a:pt x="23722" y="541"/>
                    <a:pt x="56470" y="0"/>
                  </a:cubicBezTo>
                  <a:cubicBezTo>
                    <a:pt x="203012" y="-14851"/>
                    <a:pt x="466422" y="-23933"/>
                    <a:pt x="599428" y="0"/>
                  </a:cubicBezTo>
                  <a:cubicBezTo>
                    <a:pt x="732434" y="23933"/>
                    <a:pt x="911075" y="-13537"/>
                    <a:pt x="1187633" y="0"/>
                  </a:cubicBezTo>
                  <a:cubicBezTo>
                    <a:pt x="1217390" y="-6423"/>
                    <a:pt x="1243719" y="26282"/>
                    <a:pt x="1244103" y="56470"/>
                  </a:cubicBezTo>
                  <a:cubicBezTo>
                    <a:pt x="1250037" y="167681"/>
                    <a:pt x="1246998" y="176443"/>
                    <a:pt x="1244103" y="282346"/>
                  </a:cubicBezTo>
                  <a:cubicBezTo>
                    <a:pt x="1245819" y="313106"/>
                    <a:pt x="1221094" y="344548"/>
                    <a:pt x="1187633" y="338816"/>
                  </a:cubicBezTo>
                  <a:cubicBezTo>
                    <a:pt x="1072078" y="315376"/>
                    <a:pt x="764516" y="364914"/>
                    <a:pt x="644675" y="338816"/>
                  </a:cubicBezTo>
                  <a:cubicBezTo>
                    <a:pt x="524834" y="312718"/>
                    <a:pt x="218301" y="310594"/>
                    <a:pt x="56470" y="338816"/>
                  </a:cubicBezTo>
                  <a:cubicBezTo>
                    <a:pt x="21361" y="332635"/>
                    <a:pt x="-5436" y="317643"/>
                    <a:pt x="0" y="282346"/>
                  </a:cubicBezTo>
                  <a:cubicBezTo>
                    <a:pt x="1847" y="175952"/>
                    <a:pt x="4402" y="15165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5810" y="21826"/>
                    <a:pt x="25612" y="-2171"/>
                    <a:pt x="56470" y="0"/>
                  </a:cubicBezTo>
                  <a:cubicBezTo>
                    <a:pt x="233522" y="-5080"/>
                    <a:pt x="391598" y="-3666"/>
                    <a:pt x="633363" y="0"/>
                  </a:cubicBezTo>
                  <a:cubicBezTo>
                    <a:pt x="875128" y="3666"/>
                    <a:pt x="945894" y="11612"/>
                    <a:pt x="1187633" y="0"/>
                  </a:cubicBezTo>
                  <a:cubicBezTo>
                    <a:pt x="1219113" y="-767"/>
                    <a:pt x="1239465" y="25287"/>
                    <a:pt x="1244103" y="56470"/>
                  </a:cubicBezTo>
                  <a:cubicBezTo>
                    <a:pt x="1236378" y="123354"/>
                    <a:pt x="1244715" y="195804"/>
                    <a:pt x="1244103" y="282346"/>
                  </a:cubicBezTo>
                  <a:cubicBezTo>
                    <a:pt x="1240092" y="307412"/>
                    <a:pt x="1219403" y="344366"/>
                    <a:pt x="1187633" y="338816"/>
                  </a:cubicBezTo>
                  <a:cubicBezTo>
                    <a:pt x="1025877" y="357451"/>
                    <a:pt x="829820" y="363510"/>
                    <a:pt x="655986" y="338816"/>
                  </a:cubicBezTo>
                  <a:cubicBezTo>
                    <a:pt x="482152" y="314122"/>
                    <a:pt x="261860" y="366956"/>
                    <a:pt x="56470" y="338816"/>
                  </a:cubicBezTo>
                  <a:cubicBezTo>
                    <a:pt x="25884" y="344750"/>
                    <a:pt x="707" y="318284"/>
                    <a:pt x="0" y="282346"/>
                  </a:cubicBezTo>
                  <a:cubicBezTo>
                    <a:pt x="177" y="205460"/>
                    <a:pt x="-2155" y="132806"/>
                    <a:pt x="0" y="5647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893603984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Rechteck: abgerundete Ecken 4">
              <a:extLst>
                <a:ext uri="{FF2B5EF4-FFF2-40B4-BE49-F238E27FC236}">
                  <a16:creationId xmlns:a16="http://schemas.microsoft.com/office/drawing/2014/main" id="{BEA75C4B-54A0-4C1A-9AF3-4DD5C63D740B}"/>
                </a:ext>
              </a:extLst>
            </p:cNvPr>
            <p:cNvSpPr txBox="1"/>
            <p:nvPr/>
          </p:nvSpPr>
          <p:spPr>
            <a:xfrm>
              <a:off x="520592" y="2144109"/>
              <a:ext cx="1211023" cy="305737"/>
            </a:xfrm>
            <a:custGeom>
              <a:avLst/>
              <a:gdLst>
                <a:gd name="connsiteX0" fmla="*/ 0 w 1211023"/>
                <a:gd name="connsiteY0" fmla="*/ 0 h 305737"/>
                <a:gd name="connsiteX1" fmla="*/ 617622 w 1211023"/>
                <a:gd name="connsiteY1" fmla="*/ 0 h 305737"/>
                <a:gd name="connsiteX2" fmla="*/ 1211023 w 1211023"/>
                <a:gd name="connsiteY2" fmla="*/ 0 h 305737"/>
                <a:gd name="connsiteX3" fmla="*/ 1211023 w 1211023"/>
                <a:gd name="connsiteY3" fmla="*/ 305737 h 305737"/>
                <a:gd name="connsiteX4" fmla="*/ 617622 w 1211023"/>
                <a:gd name="connsiteY4" fmla="*/ 305737 h 305737"/>
                <a:gd name="connsiteX5" fmla="*/ 0 w 1211023"/>
                <a:gd name="connsiteY5" fmla="*/ 305737 h 305737"/>
                <a:gd name="connsiteX6" fmla="*/ 0 w 1211023"/>
                <a:gd name="connsiteY6" fmla="*/ 0 h 30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3" h="305737" fill="none" extrusionOk="0">
                  <a:moveTo>
                    <a:pt x="0" y="0"/>
                  </a:moveTo>
                  <a:cubicBezTo>
                    <a:pt x="250284" y="6571"/>
                    <a:pt x="347046" y="10548"/>
                    <a:pt x="617622" y="0"/>
                  </a:cubicBezTo>
                  <a:cubicBezTo>
                    <a:pt x="888198" y="-10548"/>
                    <a:pt x="930792" y="-4936"/>
                    <a:pt x="1211023" y="0"/>
                  </a:cubicBezTo>
                  <a:cubicBezTo>
                    <a:pt x="1215221" y="117473"/>
                    <a:pt x="1208642" y="155273"/>
                    <a:pt x="1211023" y="305737"/>
                  </a:cubicBezTo>
                  <a:cubicBezTo>
                    <a:pt x="1023077" y="299897"/>
                    <a:pt x="742595" y="300407"/>
                    <a:pt x="617622" y="305737"/>
                  </a:cubicBezTo>
                  <a:cubicBezTo>
                    <a:pt x="492649" y="311067"/>
                    <a:pt x="305056" y="316381"/>
                    <a:pt x="0" y="305737"/>
                  </a:cubicBezTo>
                  <a:cubicBezTo>
                    <a:pt x="-1882" y="199403"/>
                    <a:pt x="3569" y="128934"/>
                    <a:pt x="0" y="0"/>
                  </a:cubicBezTo>
                  <a:close/>
                </a:path>
                <a:path w="1211023" h="305737" stroke="0" extrusionOk="0">
                  <a:moveTo>
                    <a:pt x="0" y="0"/>
                  </a:moveTo>
                  <a:cubicBezTo>
                    <a:pt x="206971" y="-110"/>
                    <a:pt x="448818" y="-24013"/>
                    <a:pt x="629732" y="0"/>
                  </a:cubicBezTo>
                  <a:cubicBezTo>
                    <a:pt x="810646" y="24013"/>
                    <a:pt x="1018490" y="-7700"/>
                    <a:pt x="1211023" y="0"/>
                  </a:cubicBezTo>
                  <a:cubicBezTo>
                    <a:pt x="1203151" y="73501"/>
                    <a:pt x="1208430" y="193202"/>
                    <a:pt x="1211023" y="305737"/>
                  </a:cubicBezTo>
                  <a:cubicBezTo>
                    <a:pt x="1068257" y="305315"/>
                    <a:pt x="726780" y="306773"/>
                    <a:pt x="593401" y="305737"/>
                  </a:cubicBezTo>
                  <a:cubicBezTo>
                    <a:pt x="460022" y="304701"/>
                    <a:pt x="295811" y="322449"/>
                    <a:pt x="0" y="305737"/>
                  </a:cubicBezTo>
                  <a:cubicBezTo>
                    <a:pt x="4822" y="180115"/>
                    <a:pt x="2101" y="112155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4582012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400" dirty="0"/>
                <a:t>Beziehung geht vor (Lehrplan)</a:t>
              </a:r>
              <a:endParaRPr lang="de-DE" sz="1400" kern="1200" dirty="0"/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D0C9820B-80D9-4F23-9229-3ADCF563F716}"/>
              </a:ext>
            </a:extLst>
          </p:cNvPr>
          <p:cNvGrpSpPr/>
          <p:nvPr/>
        </p:nvGrpSpPr>
        <p:grpSpPr>
          <a:xfrm>
            <a:off x="4889242" y="3155606"/>
            <a:ext cx="1380438" cy="249165"/>
            <a:chOff x="504052" y="2127569"/>
            <a:chExt cx="1244103" cy="338816"/>
          </a:xfrm>
          <a:solidFill>
            <a:schemeClr val="accent1"/>
          </a:solidFill>
        </p:grpSpPr>
        <p:sp>
          <p:nvSpPr>
            <p:cNvPr id="60" name="Rechteck: abgerundete Ecken 53">
              <a:extLst>
                <a:ext uri="{FF2B5EF4-FFF2-40B4-BE49-F238E27FC236}">
                  <a16:creationId xmlns:a16="http://schemas.microsoft.com/office/drawing/2014/main" id="{C34C6B6F-4BAE-4898-A334-D90F19067704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622052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10740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1488" y="27105"/>
                    <a:pt x="29777" y="-3936"/>
                    <a:pt x="56470" y="0"/>
                  </a:cubicBezTo>
                  <a:cubicBezTo>
                    <a:pt x="172182" y="19894"/>
                    <a:pt x="384133" y="-14624"/>
                    <a:pt x="622052" y="0"/>
                  </a:cubicBezTo>
                  <a:cubicBezTo>
                    <a:pt x="859971" y="14624"/>
                    <a:pt x="1044827" y="-16707"/>
                    <a:pt x="1187633" y="0"/>
                  </a:cubicBezTo>
                  <a:cubicBezTo>
                    <a:pt x="1216599" y="-4529"/>
                    <a:pt x="1244311" y="22464"/>
                    <a:pt x="1244103" y="56470"/>
                  </a:cubicBezTo>
                  <a:cubicBezTo>
                    <a:pt x="1239520" y="142397"/>
                    <a:pt x="1253370" y="172049"/>
                    <a:pt x="1244103" y="282346"/>
                  </a:cubicBezTo>
                  <a:cubicBezTo>
                    <a:pt x="1241468" y="313642"/>
                    <a:pt x="1220327" y="336102"/>
                    <a:pt x="1187633" y="338816"/>
                  </a:cubicBezTo>
                  <a:cubicBezTo>
                    <a:pt x="973546" y="348144"/>
                    <a:pt x="867087" y="344703"/>
                    <a:pt x="610740" y="338816"/>
                  </a:cubicBezTo>
                  <a:cubicBezTo>
                    <a:pt x="354393" y="332929"/>
                    <a:pt x="172884" y="348394"/>
                    <a:pt x="56470" y="338816"/>
                  </a:cubicBezTo>
                  <a:cubicBezTo>
                    <a:pt x="25177" y="335985"/>
                    <a:pt x="1711" y="313891"/>
                    <a:pt x="0" y="282346"/>
                  </a:cubicBezTo>
                  <a:cubicBezTo>
                    <a:pt x="6961" y="208856"/>
                    <a:pt x="8096" y="10443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1223" y="24528"/>
                    <a:pt x="20893" y="1647"/>
                    <a:pt x="56470" y="0"/>
                  </a:cubicBezTo>
                  <a:cubicBezTo>
                    <a:pt x="261231" y="-1016"/>
                    <a:pt x="431172" y="6467"/>
                    <a:pt x="644675" y="0"/>
                  </a:cubicBezTo>
                  <a:cubicBezTo>
                    <a:pt x="858179" y="-6467"/>
                    <a:pt x="956542" y="-1189"/>
                    <a:pt x="1187633" y="0"/>
                  </a:cubicBezTo>
                  <a:cubicBezTo>
                    <a:pt x="1213686" y="-2810"/>
                    <a:pt x="1245293" y="25851"/>
                    <a:pt x="1244103" y="56470"/>
                  </a:cubicBezTo>
                  <a:cubicBezTo>
                    <a:pt x="1237954" y="168301"/>
                    <a:pt x="1238379" y="192911"/>
                    <a:pt x="1244103" y="282346"/>
                  </a:cubicBezTo>
                  <a:cubicBezTo>
                    <a:pt x="1246134" y="310229"/>
                    <a:pt x="1216586" y="340780"/>
                    <a:pt x="1187633" y="338816"/>
                  </a:cubicBezTo>
                  <a:cubicBezTo>
                    <a:pt x="907810" y="362956"/>
                    <a:pt x="851185" y="319718"/>
                    <a:pt x="622052" y="338816"/>
                  </a:cubicBezTo>
                  <a:cubicBezTo>
                    <a:pt x="392919" y="357914"/>
                    <a:pt x="243703" y="338624"/>
                    <a:pt x="56470" y="338816"/>
                  </a:cubicBezTo>
                  <a:cubicBezTo>
                    <a:pt x="19791" y="338502"/>
                    <a:pt x="1502" y="309416"/>
                    <a:pt x="0" y="282346"/>
                  </a:cubicBezTo>
                  <a:cubicBezTo>
                    <a:pt x="7986" y="191679"/>
                    <a:pt x="-9100" y="144540"/>
                    <a:pt x="0" y="5647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1" name="Rechteck: abgerundete Ecken 4">
              <a:extLst>
                <a:ext uri="{FF2B5EF4-FFF2-40B4-BE49-F238E27FC236}">
                  <a16:creationId xmlns:a16="http://schemas.microsoft.com/office/drawing/2014/main" id="{18E0CC41-BC69-46DB-BF31-699F047EA816}"/>
                </a:ext>
              </a:extLst>
            </p:cNvPr>
            <p:cNvSpPr txBox="1"/>
            <p:nvPr/>
          </p:nvSpPr>
          <p:spPr>
            <a:xfrm>
              <a:off x="520592" y="2144109"/>
              <a:ext cx="1211024" cy="305737"/>
            </a:xfrm>
            <a:custGeom>
              <a:avLst/>
              <a:gdLst>
                <a:gd name="connsiteX0" fmla="*/ 0 w 1211024"/>
                <a:gd name="connsiteY0" fmla="*/ 0 h 305737"/>
                <a:gd name="connsiteX1" fmla="*/ 569181 w 1211024"/>
                <a:gd name="connsiteY1" fmla="*/ 0 h 305737"/>
                <a:gd name="connsiteX2" fmla="*/ 1211024 w 1211024"/>
                <a:gd name="connsiteY2" fmla="*/ 0 h 305737"/>
                <a:gd name="connsiteX3" fmla="*/ 1211024 w 1211024"/>
                <a:gd name="connsiteY3" fmla="*/ 305737 h 305737"/>
                <a:gd name="connsiteX4" fmla="*/ 605512 w 1211024"/>
                <a:gd name="connsiteY4" fmla="*/ 305737 h 305737"/>
                <a:gd name="connsiteX5" fmla="*/ 0 w 1211024"/>
                <a:gd name="connsiteY5" fmla="*/ 305737 h 305737"/>
                <a:gd name="connsiteX6" fmla="*/ 0 w 1211024"/>
                <a:gd name="connsiteY6" fmla="*/ 0 h 30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4" h="305737" fill="none" extrusionOk="0">
                  <a:moveTo>
                    <a:pt x="0" y="0"/>
                  </a:moveTo>
                  <a:cubicBezTo>
                    <a:pt x="125368" y="14755"/>
                    <a:pt x="406107" y="28276"/>
                    <a:pt x="569181" y="0"/>
                  </a:cubicBezTo>
                  <a:cubicBezTo>
                    <a:pt x="732255" y="-28276"/>
                    <a:pt x="945329" y="10985"/>
                    <a:pt x="1211024" y="0"/>
                  </a:cubicBezTo>
                  <a:cubicBezTo>
                    <a:pt x="1214365" y="88064"/>
                    <a:pt x="1200209" y="205247"/>
                    <a:pt x="1211024" y="305737"/>
                  </a:cubicBezTo>
                  <a:cubicBezTo>
                    <a:pt x="1073664" y="287468"/>
                    <a:pt x="834504" y="302669"/>
                    <a:pt x="605512" y="305737"/>
                  </a:cubicBezTo>
                  <a:cubicBezTo>
                    <a:pt x="376520" y="308805"/>
                    <a:pt x="167536" y="278926"/>
                    <a:pt x="0" y="305737"/>
                  </a:cubicBezTo>
                  <a:cubicBezTo>
                    <a:pt x="10509" y="241779"/>
                    <a:pt x="-13647" y="109577"/>
                    <a:pt x="0" y="0"/>
                  </a:cubicBezTo>
                  <a:close/>
                </a:path>
                <a:path w="1211024" h="305737" stroke="0" extrusionOk="0">
                  <a:moveTo>
                    <a:pt x="0" y="0"/>
                  </a:moveTo>
                  <a:cubicBezTo>
                    <a:pt x="262134" y="-12228"/>
                    <a:pt x="422576" y="-9819"/>
                    <a:pt x="605512" y="0"/>
                  </a:cubicBezTo>
                  <a:cubicBezTo>
                    <a:pt x="788448" y="9819"/>
                    <a:pt x="944981" y="11302"/>
                    <a:pt x="1211024" y="0"/>
                  </a:cubicBezTo>
                  <a:cubicBezTo>
                    <a:pt x="1212799" y="115410"/>
                    <a:pt x="1211866" y="173863"/>
                    <a:pt x="1211024" y="305737"/>
                  </a:cubicBezTo>
                  <a:cubicBezTo>
                    <a:pt x="1052399" y="282562"/>
                    <a:pt x="816843" y="311214"/>
                    <a:pt x="617622" y="305737"/>
                  </a:cubicBezTo>
                  <a:cubicBezTo>
                    <a:pt x="418401" y="300260"/>
                    <a:pt x="178801" y="332518"/>
                    <a:pt x="0" y="305737"/>
                  </a:cubicBezTo>
                  <a:cubicBezTo>
                    <a:pt x="7564" y="160215"/>
                    <a:pt x="-14179" y="101723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52009323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900" dirty="0"/>
                <a:t>Selbst- und Co-Regulation</a:t>
              </a:r>
              <a:endParaRPr lang="de-DE" sz="900" kern="1200" dirty="0"/>
            </a:p>
          </p:txBody>
        </p: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DEDFD9CE-8588-4614-88DE-C969F2ABFB8F}"/>
              </a:ext>
            </a:extLst>
          </p:cNvPr>
          <p:cNvGrpSpPr/>
          <p:nvPr/>
        </p:nvGrpSpPr>
        <p:grpSpPr>
          <a:xfrm>
            <a:off x="2891842" y="3067518"/>
            <a:ext cx="1186365" cy="238855"/>
            <a:chOff x="504052" y="2127569"/>
            <a:chExt cx="1244103" cy="338816"/>
          </a:xfrm>
          <a:solidFill>
            <a:schemeClr val="accent1"/>
          </a:solidFill>
        </p:grpSpPr>
        <p:sp>
          <p:nvSpPr>
            <p:cNvPr id="76" name="Rechteck: abgerundete Ecken 56">
              <a:extLst>
                <a:ext uri="{FF2B5EF4-FFF2-40B4-BE49-F238E27FC236}">
                  <a16:creationId xmlns:a16="http://schemas.microsoft.com/office/drawing/2014/main" id="{1BB9F2C4-B95F-4E4A-9056-78294B9AB521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588117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44675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1784" y="28559"/>
                    <a:pt x="27053" y="4430"/>
                    <a:pt x="56470" y="0"/>
                  </a:cubicBezTo>
                  <a:cubicBezTo>
                    <a:pt x="252428" y="-10966"/>
                    <a:pt x="361150" y="10806"/>
                    <a:pt x="588117" y="0"/>
                  </a:cubicBezTo>
                  <a:cubicBezTo>
                    <a:pt x="815084" y="-10806"/>
                    <a:pt x="912757" y="3180"/>
                    <a:pt x="1187633" y="0"/>
                  </a:cubicBezTo>
                  <a:cubicBezTo>
                    <a:pt x="1217375" y="2041"/>
                    <a:pt x="1240525" y="26262"/>
                    <a:pt x="1244103" y="56470"/>
                  </a:cubicBezTo>
                  <a:cubicBezTo>
                    <a:pt x="1248382" y="136898"/>
                    <a:pt x="1249394" y="216011"/>
                    <a:pt x="1244103" y="282346"/>
                  </a:cubicBezTo>
                  <a:cubicBezTo>
                    <a:pt x="1240232" y="315612"/>
                    <a:pt x="1222303" y="345011"/>
                    <a:pt x="1187633" y="338816"/>
                  </a:cubicBezTo>
                  <a:cubicBezTo>
                    <a:pt x="1045436" y="339246"/>
                    <a:pt x="775278" y="319197"/>
                    <a:pt x="644675" y="338816"/>
                  </a:cubicBezTo>
                  <a:cubicBezTo>
                    <a:pt x="514072" y="358435"/>
                    <a:pt x="284021" y="330701"/>
                    <a:pt x="56470" y="338816"/>
                  </a:cubicBezTo>
                  <a:cubicBezTo>
                    <a:pt x="18900" y="338905"/>
                    <a:pt x="352" y="306480"/>
                    <a:pt x="0" y="282346"/>
                  </a:cubicBezTo>
                  <a:cubicBezTo>
                    <a:pt x="1134" y="222085"/>
                    <a:pt x="4515" y="109300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743" y="25194"/>
                    <a:pt x="27184" y="2009"/>
                    <a:pt x="56470" y="0"/>
                  </a:cubicBezTo>
                  <a:cubicBezTo>
                    <a:pt x="332817" y="19677"/>
                    <a:pt x="356856" y="-25999"/>
                    <a:pt x="633363" y="0"/>
                  </a:cubicBezTo>
                  <a:cubicBezTo>
                    <a:pt x="909870" y="25999"/>
                    <a:pt x="922409" y="20148"/>
                    <a:pt x="1187633" y="0"/>
                  </a:cubicBezTo>
                  <a:cubicBezTo>
                    <a:pt x="1221244" y="-2494"/>
                    <a:pt x="1237432" y="28294"/>
                    <a:pt x="1244103" y="56470"/>
                  </a:cubicBezTo>
                  <a:cubicBezTo>
                    <a:pt x="1239787" y="119955"/>
                    <a:pt x="1250940" y="220446"/>
                    <a:pt x="1244103" y="282346"/>
                  </a:cubicBezTo>
                  <a:cubicBezTo>
                    <a:pt x="1245407" y="311979"/>
                    <a:pt x="1213674" y="343192"/>
                    <a:pt x="1187633" y="338816"/>
                  </a:cubicBezTo>
                  <a:cubicBezTo>
                    <a:pt x="909711" y="312046"/>
                    <a:pt x="829611" y="332905"/>
                    <a:pt x="622052" y="338816"/>
                  </a:cubicBezTo>
                  <a:cubicBezTo>
                    <a:pt x="414493" y="344727"/>
                    <a:pt x="187309" y="325831"/>
                    <a:pt x="56470" y="338816"/>
                  </a:cubicBezTo>
                  <a:cubicBezTo>
                    <a:pt x="24654" y="340761"/>
                    <a:pt x="384" y="312660"/>
                    <a:pt x="0" y="282346"/>
                  </a:cubicBezTo>
                  <a:cubicBezTo>
                    <a:pt x="1193" y="183455"/>
                    <a:pt x="720" y="129717"/>
                    <a:pt x="0" y="5647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178613370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7" name="Rechteck: abgerundete Ecken 4">
              <a:extLst>
                <a:ext uri="{FF2B5EF4-FFF2-40B4-BE49-F238E27FC236}">
                  <a16:creationId xmlns:a16="http://schemas.microsoft.com/office/drawing/2014/main" id="{49F19061-EEDB-487F-8AD8-48F803766ECB}"/>
                </a:ext>
              </a:extLst>
            </p:cNvPr>
            <p:cNvSpPr txBox="1"/>
            <p:nvPr/>
          </p:nvSpPr>
          <p:spPr>
            <a:xfrm>
              <a:off x="520592" y="2144109"/>
              <a:ext cx="1211023" cy="305736"/>
            </a:xfrm>
            <a:custGeom>
              <a:avLst/>
              <a:gdLst>
                <a:gd name="connsiteX0" fmla="*/ 0 w 1211023"/>
                <a:gd name="connsiteY0" fmla="*/ 0 h 305736"/>
                <a:gd name="connsiteX1" fmla="*/ 629732 w 1211023"/>
                <a:gd name="connsiteY1" fmla="*/ 0 h 305736"/>
                <a:gd name="connsiteX2" fmla="*/ 1211023 w 1211023"/>
                <a:gd name="connsiteY2" fmla="*/ 0 h 305736"/>
                <a:gd name="connsiteX3" fmla="*/ 1211023 w 1211023"/>
                <a:gd name="connsiteY3" fmla="*/ 305736 h 305736"/>
                <a:gd name="connsiteX4" fmla="*/ 641842 w 1211023"/>
                <a:gd name="connsiteY4" fmla="*/ 305736 h 305736"/>
                <a:gd name="connsiteX5" fmla="*/ 0 w 1211023"/>
                <a:gd name="connsiteY5" fmla="*/ 305736 h 305736"/>
                <a:gd name="connsiteX6" fmla="*/ 0 w 1211023"/>
                <a:gd name="connsiteY6" fmla="*/ 0 h 30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3" h="305736" fill="none" extrusionOk="0">
                  <a:moveTo>
                    <a:pt x="0" y="0"/>
                  </a:moveTo>
                  <a:cubicBezTo>
                    <a:pt x="156604" y="13606"/>
                    <a:pt x="407910" y="3538"/>
                    <a:pt x="629732" y="0"/>
                  </a:cubicBezTo>
                  <a:cubicBezTo>
                    <a:pt x="851554" y="-3538"/>
                    <a:pt x="1079477" y="-18130"/>
                    <a:pt x="1211023" y="0"/>
                  </a:cubicBezTo>
                  <a:cubicBezTo>
                    <a:pt x="1216786" y="119883"/>
                    <a:pt x="1220741" y="168847"/>
                    <a:pt x="1211023" y="305736"/>
                  </a:cubicBezTo>
                  <a:cubicBezTo>
                    <a:pt x="952430" y="309296"/>
                    <a:pt x="864905" y="291167"/>
                    <a:pt x="641842" y="305736"/>
                  </a:cubicBezTo>
                  <a:cubicBezTo>
                    <a:pt x="418779" y="320305"/>
                    <a:pt x="308100" y="288307"/>
                    <a:pt x="0" y="305736"/>
                  </a:cubicBezTo>
                  <a:cubicBezTo>
                    <a:pt x="7434" y="193387"/>
                    <a:pt x="-14561" y="118469"/>
                    <a:pt x="0" y="0"/>
                  </a:cubicBezTo>
                  <a:close/>
                </a:path>
                <a:path w="1211023" h="305736" stroke="0" extrusionOk="0">
                  <a:moveTo>
                    <a:pt x="0" y="0"/>
                  </a:moveTo>
                  <a:cubicBezTo>
                    <a:pt x="182781" y="13782"/>
                    <a:pt x="405938" y="16362"/>
                    <a:pt x="593401" y="0"/>
                  </a:cubicBezTo>
                  <a:cubicBezTo>
                    <a:pt x="780864" y="-16362"/>
                    <a:pt x="1064848" y="-11929"/>
                    <a:pt x="1211023" y="0"/>
                  </a:cubicBezTo>
                  <a:cubicBezTo>
                    <a:pt x="1213370" y="149274"/>
                    <a:pt x="1196148" y="193333"/>
                    <a:pt x="1211023" y="305736"/>
                  </a:cubicBezTo>
                  <a:cubicBezTo>
                    <a:pt x="940669" y="324470"/>
                    <a:pt x="907710" y="306365"/>
                    <a:pt x="617622" y="305736"/>
                  </a:cubicBezTo>
                  <a:cubicBezTo>
                    <a:pt x="327534" y="305107"/>
                    <a:pt x="284943" y="312089"/>
                    <a:pt x="0" y="305736"/>
                  </a:cubicBezTo>
                  <a:cubicBezTo>
                    <a:pt x="-5565" y="201063"/>
                    <a:pt x="12683" y="95412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91471005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900" dirty="0"/>
                <a:t>Selbstwahrnehmung</a:t>
              </a:r>
              <a:endParaRPr lang="de-DE" sz="900" kern="1200" dirty="0"/>
            </a:p>
          </p:txBody>
        </p:sp>
      </p:grpSp>
      <p:sp>
        <p:nvSpPr>
          <p:cNvPr id="78" name="Titel 2">
            <a:extLst>
              <a:ext uri="{FF2B5EF4-FFF2-40B4-BE49-F238E27FC236}">
                <a16:creationId xmlns:a16="http://schemas.microsoft.com/office/drawing/2014/main" id="{A7525327-7448-4AA3-B55A-1A9F9990398D}"/>
              </a:ext>
            </a:extLst>
          </p:cNvPr>
          <p:cNvSpPr txBox="1">
            <a:spLocks/>
          </p:cNvSpPr>
          <p:nvPr/>
        </p:nvSpPr>
        <p:spPr bwMode="auto">
          <a:xfrm>
            <a:off x="6119844" y="701504"/>
            <a:ext cx="1621303" cy="647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400" dirty="0">
                <a:solidFill>
                  <a:schemeClr val="accent2"/>
                </a:solidFill>
                <a:latin typeface="Montserrat Medium" pitchFamily="2" charset="0"/>
              </a:rPr>
              <a:t>Orientierung</a:t>
            </a:r>
            <a:br>
              <a:rPr lang="de-DE" sz="1400" dirty="0">
                <a:solidFill>
                  <a:schemeClr val="accent2"/>
                </a:solidFill>
                <a:latin typeface="Montserrat Medium" pitchFamily="2" charset="0"/>
              </a:rPr>
            </a:br>
            <a:r>
              <a:rPr lang="de-DE" sz="1400" dirty="0">
                <a:solidFill>
                  <a:schemeClr val="accent2"/>
                </a:solidFill>
                <a:latin typeface="Montserrat Medium" pitchFamily="2" charset="0"/>
              </a:rPr>
              <a:t>Co-Regulation</a:t>
            </a:r>
          </a:p>
        </p:txBody>
      </p:sp>
      <p:sp>
        <p:nvSpPr>
          <p:cNvPr id="79" name="Gleichschenkliges Dreieck 78">
            <a:extLst>
              <a:ext uri="{FF2B5EF4-FFF2-40B4-BE49-F238E27FC236}">
                <a16:creationId xmlns:a16="http://schemas.microsoft.com/office/drawing/2014/main" id="{06CEC01A-5ADE-45FC-84A8-8E1BEA749189}"/>
              </a:ext>
            </a:extLst>
          </p:cNvPr>
          <p:cNvSpPr/>
          <p:nvPr/>
        </p:nvSpPr>
        <p:spPr>
          <a:xfrm rot="16885739">
            <a:off x="4695801" y="179329"/>
            <a:ext cx="1119519" cy="1645230"/>
          </a:xfrm>
          <a:prstGeom prst="triangle">
            <a:avLst/>
          </a:prstGeom>
          <a:solidFill>
            <a:srgbClr val="E4B328">
              <a:alpha val="39000"/>
            </a:srgbClr>
          </a:solidFill>
          <a:ln>
            <a:noFill/>
          </a:ln>
          <a:effectLst>
            <a:softEdge rad="50800"/>
          </a:effectLst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sp>
        <p:nvSpPr>
          <p:cNvPr id="80" name="Titel 2">
            <a:extLst>
              <a:ext uri="{FF2B5EF4-FFF2-40B4-BE49-F238E27FC236}">
                <a16:creationId xmlns:a16="http://schemas.microsoft.com/office/drawing/2014/main" id="{3CC91D00-0837-4B0F-8A5F-08A5E7ACE25E}"/>
              </a:ext>
            </a:extLst>
          </p:cNvPr>
          <p:cNvSpPr txBox="1">
            <a:spLocks/>
          </p:cNvSpPr>
          <p:nvPr/>
        </p:nvSpPr>
        <p:spPr bwMode="auto">
          <a:xfrm rot="1469108">
            <a:off x="5071473" y="1126854"/>
            <a:ext cx="1225020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9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itchFamily="2" charset="0"/>
              </a:rPr>
              <a:t>Sinnerleben</a:t>
            </a:r>
          </a:p>
        </p:txBody>
      </p:sp>
      <p:sp>
        <p:nvSpPr>
          <p:cNvPr id="81" name="Titel 2">
            <a:extLst>
              <a:ext uri="{FF2B5EF4-FFF2-40B4-BE49-F238E27FC236}">
                <a16:creationId xmlns:a16="http://schemas.microsoft.com/office/drawing/2014/main" id="{6061A8DB-585B-449E-BD92-CA98A9539350}"/>
              </a:ext>
            </a:extLst>
          </p:cNvPr>
          <p:cNvSpPr txBox="1">
            <a:spLocks/>
          </p:cNvSpPr>
          <p:nvPr/>
        </p:nvSpPr>
        <p:spPr bwMode="auto">
          <a:xfrm rot="21096439">
            <a:off x="5121547" y="598982"/>
            <a:ext cx="1088054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9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 pitchFamily="2" charset="0"/>
              </a:rPr>
              <a:t>Bedeutung</a:t>
            </a:r>
          </a:p>
        </p:txBody>
      </p: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23B2FB3D-4DA0-4B42-A487-59FBD5CCD183}"/>
              </a:ext>
            </a:extLst>
          </p:cNvPr>
          <p:cNvGrpSpPr/>
          <p:nvPr/>
        </p:nvGrpSpPr>
        <p:grpSpPr>
          <a:xfrm>
            <a:off x="1755557" y="440984"/>
            <a:ext cx="1834444" cy="359896"/>
            <a:chOff x="504052" y="2127569"/>
            <a:chExt cx="1244103" cy="338816"/>
          </a:xfrm>
          <a:solidFill>
            <a:schemeClr val="tx2"/>
          </a:solidFill>
        </p:grpSpPr>
        <p:sp>
          <p:nvSpPr>
            <p:cNvPr id="83" name="Rechteck: abgerundete Ecken 65">
              <a:extLst>
                <a:ext uri="{FF2B5EF4-FFF2-40B4-BE49-F238E27FC236}">
                  <a16:creationId xmlns:a16="http://schemas.microsoft.com/office/drawing/2014/main" id="{E898A205-B978-4392-ABAB-6AAAB1C27AB8}"/>
                </a:ext>
              </a:extLst>
            </p:cNvPr>
            <p:cNvSpPr/>
            <p:nvPr/>
          </p:nvSpPr>
          <p:spPr>
            <a:xfrm>
              <a:off x="504052" y="2127569"/>
              <a:ext cx="1244103" cy="338816"/>
            </a:xfrm>
            <a:custGeom>
              <a:avLst/>
              <a:gdLst>
                <a:gd name="connsiteX0" fmla="*/ 0 w 1244103"/>
                <a:gd name="connsiteY0" fmla="*/ 56470 h 338816"/>
                <a:gd name="connsiteX1" fmla="*/ 56470 w 1244103"/>
                <a:gd name="connsiteY1" fmla="*/ 0 h 338816"/>
                <a:gd name="connsiteX2" fmla="*/ 622052 w 1244103"/>
                <a:gd name="connsiteY2" fmla="*/ 0 h 338816"/>
                <a:gd name="connsiteX3" fmla="*/ 1187633 w 1244103"/>
                <a:gd name="connsiteY3" fmla="*/ 0 h 338816"/>
                <a:gd name="connsiteX4" fmla="*/ 1244103 w 1244103"/>
                <a:gd name="connsiteY4" fmla="*/ 56470 h 338816"/>
                <a:gd name="connsiteX5" fmla="*/ 1244103 w 1244103"/>
                <a:gd name="connsiteY5" fmla="*/ 282346 h 338816"/>
                <a:gd name="connsiteX6" fmla="*/ 1187633 w 1244103"/>
                <a:gd name="connsiteY6" fmla="*/ 338816 h 338816"/>
                <a:gd name="connsiteX7" fmla="*/ 610740 w 1244103"/>
                <a:gd name="connsiteY7" fmla="*/ 338816 h 338816"/>
                <a:gd name="connsiteX8" fmla="*/ 56470 w 1244103"/>
                <a:gd name="connsiteY8" fmla="*/ 338816 h 338816"/>
                <a:gd name="connsiteX9" fmla="*/ 0 w 1244103"/>
                <a:gd name="connsiteY9" fmla="*/ 282346 h 338816"/>
                <a:gd name="connsiteX10" fmla="*/ 0 w 1244103"/>
                <a:gd name="connsiteY10" fmla="*/ 56470 h 338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4103" h="338816" fill="none" extrusionOk="0">
                  <a:moveTo>
                    <a:pt x="0" y="56470"/>
                  </a:moveTo>
                  <a:cubicBezTo>
                    <a:pt x="1488" y="27105"/>
                    <a:pt x="29777" y="-3936"/>
                    <a:pt x="56470" y="0"/>
                  </a:cubicBezTo>
                  <a:cubicBezTo>
                    <a:pt x="172182" y="19894"/>
                    <a:pt x="384133" y="-14624"/>
                    <a:pt x="622052" y="0"/>
                  </a:cubicBezTo>
                  <a:cubicBezTo>
                    <a:pt x="859971" y="14624"/>
                    <a:pt x="1044827" y="-16707"/>
                    <a:pt x="1187633" y="0"/>
                  </a:cubicBezTo>
                  <a:cubicBezTo>
                    <a:pt x="1216599" y="-4529"/>
                    <a:pt x="1244311" y="22464"/>
                    <a:pt x="1244103" y="56470"/>
                  </a:cubicBezTo>
                  <a:cubicBezTo>
                    <a:pt x="1239520" y="142397"/>
                    <a:pt x="1253370" y="172049"/>
                    <a:pt x="1244103" y="282346"/>
                  </a:cubicBezTo>
                  <a:cubicBezTo>
                    <a:pt x="1241468" y="313642"/>
                    <a:pt x="1220327" y="336102"/>
                    <a:pt x="1187633" y="338816"/>
                  </a:cubicBezTo>
                  <a:cubicBezTo>
                    <a:pt x="973546" y="348144"/>
                    <a:pt x="867087" y="344703"/>
                    <a:pt x="610740" y="338816"/>
                  </a:cubicBezTo>
                  <a:cubicBezTo>
                    <a:pt x="354393" y="332929"/>
                    <a:pt x="172884" y="348394"/>
                    <a:pt x="56470" y="338816"/>
                  </a:cubicBezTo>
                  <a:cubicBezTo>
                    <a:pt x="25177" y="335985"/>
                    <a:pt x="1711" y="313891"/>
                    <a:pt x="0" y="282346"/>
                  </a:cubicBezTo>
                  <a:cubicBezTo>
                    <a:pt x="6961" y="208856"/>
                    <a:pt x="8096" y="104434"/>
                    <a:pt x="0" y="56470"/>
                  </a:cubicBezTo>
                  <a:close/>
                </a:path>
                <a:path w="1244103" h="338816" stroke="0" extrusionOk="0">
                  <a:moveTo>
                    <a:pt x="0" y="56470"/>
                  </a:moveTo>
                  <a:cubicBezTo>
                    <a:pt x="-1223" y="24528"/>
                    <a:pt x="20893" y="1647"/>
                    <a:pt x="56470" y="0"/>
                  </a:cubicBezTo>
                  <a:cubicBezTo>
                    <a:pt x="261231" y="-1016"/>
                    <a:pt x="431172" y="6467"/>
                    <a:pt x="644675" y="0"/>
                  </a:cubicBezTo>
                  <a:cubicBezTo>
                    <a:pt x="858179" y="-6467"/>
                    <a:pt x="956542" y="-1189"/>
                    <a:pt x="1187633" y="0"/>
                  </a:cubicBezTo>
                  <a:cubicBezTo>
                    <a:pt x="1213686" y="-2810"/>
                    <a:pt x="1245293" y="25851"/>
                    <a:pt x="1244103" y="56470"/>
                  </a:cubicBezTo>
                  <a:cubicBezTo>
                    <a:pt x="1237954" y="168301"/>
                    <a:pt x="1238379" y="192911"/>
                    <a:pt x="1244103" y="282346"/>
                  </a:cubicBezTo>
                  <a:cubicBezTo>
                    <a:pt x="1246134" y="310229"/>
                    <a:pt x="1216586" y="340780"/>
                    <a:pt x="1187633" y="338816"/>
                  </a:cubicBezTo>
                  <a:cubicBezTo>
                    <a:pt x="907810" y="362956"/>
                    <a:pt x="851185" y="319718"/>
                    <a:pt x="622052" y="338816"/>
                  </a:cubicBezTo>
                  <a:cubicBezTo>
                    <a:pt x="392919" y="357914"/>
                    <a:pt x="243703" y="338624"/>
                    <a:pt x="56470" y="338816"/>
                  </a:cubicBezTo>
                  <a:cubicBezTo>
                    <a:pt x="19791" y="338502"/>
                    <a:pt x="1502" y="309416"/>
                    <a:pt x="0" y="282346"/>
                  </a:cubicBezTo>
                  <a:cubicBezTo>
                    <a:pt x="7986" y="191679"/>
                    <a:pt x="-9100" y="144540"/>
                    <a:pt x="0" y="5647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Rechteck: abgerundete Ecken 4">
              <a:extLst>
                <a:ext uri="{FF2B5EF4-FFF2-40B4-BE49-F238E27FC236}">
                  <a16:creationId xmlns:a16="http://schemas.microsoft.com/office/drawing/2014/main" id="{94A99857-44D1-4127-8ED0-619A71FE8FBF}"/>
                </a:ext>
              </a:extLst>
            </p:cNvPr>
            <p:cNvSpPr txBox="1"/>
            <p:nvPr/>
          </p:nvSpPr>
          <p:spPr>
            <a:xfrm>
              <a:off x="520592" y="2144109"/>
              <a:ext cx="1211023" cy="305736"/>
            </a:xfrm>
            <a:custGeom>
              <a:avLst/>
              <a:gdLst>
                <a:gd name="connsiteX0" fmla="*/ 0 w 1211023"/>
                <a:gd name="connsiteY0" fmla="*/ 0 h 305736"/>
                <a:gd name="connsiteX1" fmla="*/ 569181 w 1211023"/>
                <a:gd name="connsiteY1" fmla="*/ 0 h 305736"/>
                <a:gd name="connsiteX2" fmla="*/ 1211023 w 1211023"/>
                <a:gd name="connsiteY2" fmla="*/ 0 h 305736"/>
                <a:gd name="connsiteX3" fmla="*/ 1211023 w 1211023"/>
                <a:gd name="connsiteY3" fmla="*/ 305736 h 305736"/>
                <a:gd name="connsiteX4" fmla="*/ 605512 w 1211023"/>
                <a:gd name="connsiteY4" fmla="*/ 305736 h 305736"/>
                <a:gd name="connsiteX5" fmla="*/ 0 w 1211023"/>
                <a:gd name="connsiteY5" fmla="*/ 305736 h 305736"/>
                <a:gd name="connsiteX6" fmla="*/ 0 w 1211023"/>
                <a:gd name="connsiteY6" fmla="*/ 0 h 305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1023" h="305736" fill="none" extrusionOk="0">
                  <a:moveTo>
                    <a:pt x="0" y="0"/>
                  </a:moveTo>
                  <a:cubicBezTo>
                    <a:pt x="125368" y="14755"/>
                    <a:pt x="406107" y="28276"/>
                    <a:pt x="569181" y="0"/>
                  </a:cubicBezTo>
                  <a:cubicBezTo>
                    <a:pt x="732255" y="-28276"/>
                    <a:pt x="947542" y="12039"/>
                    <a:pt x="1211023" y="0"/>
                  </a:cubicBezTo>
                  <a:cubicBezTo>
                    <a:pt x="1208142" y="96968"/>
                    <a:pt x="1217589" y="218391"/>
                    <a:pt x="1211023" y="305736"/>
                  </a:cubicBezTo>
                  <a:cubicBezTo>
                    <a:pt x="1069381" y="280383"/>
                    <a:pt x="828704" y="297404"/>
                    <a:pt x="605512" y="305736"/>
                  </a:cubicBezTo>
                  <a:cubicBezTo>
                    <a:pt x="382320" y="314068"/>
                    <a:pt x="167536" y="278925"/>
                    <a:pt x="0" y="305736"/>
                  </a:cubicBezTo>
                  <a:cubicBezTo>
                    <a:pt x="-15139" y="239874"/>
                    <a:pt x="-10117" y="102114"/>
                    <a:pt x="0" y="0"/>
                  </a:cubicBezTo>
                  <a:close/>
                </a:path>
                <a:path w="1211023" h="305736" stroke="0" extrusionOk="0">
                  <a:moveTo>
                    <a:pt x="0" y="0"/>
                  </a:moveTo>
                  <a:cubicBezTo>
                    <a:pt x="262134" y="-12228"/>
                    <a:pt x="422576" y="-9819"/>
                    <a:pt x="605512" y="0"/>
                  </a:cubicBezTo>
                  <a:cubicBezTo>
                    <a:pt x="788448" y="9819"/>
                    <a:pt x="949751" y="13195"/>
                    <a:pt x="1211023" y="0"/>
                  </a:cubicBezTo>
                  <a:cubicBezTo>
                    <a:pt x="1211323" y="120204"/>
                    <a:pt x="1206260" y="175796"/>
                    <a:pt x="1211023" y="305736"/>
                  </a:cubicBezTo>
                  <a:cubicBezTo>
                    <a:pt x="1046606" y="335356"/>
                    <a:pt x="813493" y="310539"/>
                    <a:pt x="617622" y="305736"/>
                  </a:cubicBezTo>
                  <a:cubicBezTo>
                    <a:pt x="421751" y="300933"/>
                    <a:pt x="178801" y="332517"/>
                    <a:pt x="0" y="305736"/>
                  </a:cubicBezTo>
                  <a:cubicBezTo>
                    <a:pt x="-14499" y="241684"/>
                    <a:pt x="-10226" y="98829"/>
                    <a:pt x="0" y="0"/>
                  </a:cubicBezTo>
                  <a:close/>
                </a:path>
              </a:pathLst>
            </a:custGeom>
            <a:grpFill/>
            <a:ln>
              <a:solidFill>
                <a:schemeClr val="lt1">
                  <a:hueOff val="0"/>
                  <a:satOff val="0"/>
                  <a:lumOff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352009323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1100" dirty="0"/>
                <a:t>Pädagogische Perspektive</a:t>
              </a:r>
              <a:endParaRPr lang="de-DE" sz="1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98445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9A6926A6-231A-43CC-8097-1D5813524012}"/>
              </a:ext>
            </a:extLst>
          </p:cNvPr>
          <p:cNvSpPr/>
          <p:nvPr/>
        </p:nvSpPr>
        <p:spPr>
          <a:xfrm>
            <a:off x="5400092" y="1779218"/>
            <a:ext cx="3361046" cy="2813301"/>
          </a:xfrm>
          <a:custGeom>
            <a:avLst/>
            <a:gdLst>
              <a:gd name="connsiteX0" fmla="*/ 0 w 3361046"/>
              <a:gd name="connsiteY0" fmla="*/ 209169 h 2813301"/>
              <a:gd name="connsiteX1" fmla="*/ 209169 w 3361046"/>
              <a:gd name="connsiteY1" fmla="*/ 0 h 2813301"/>
              <a:gd name="connsiteX2" fmla="*/ 827138 w 3361046"/>
              <a:gd name="connsiteY2" fmla="*/ 0 h 2813301"/>
              <a:gd name="connsiteX3" fmla="*/ 1474533 w 3361046"/>
              <a:gd name="connsiteY3" fmla="*/ 0 h 2813301"/>
              <a:gd name="connsiteX4" fmla="*/ 2004221 w 3361046"/>
              <a:gd name="connsiteY4" fmla="*/ 0 h 2813301"/>
              <a:gd name="connsiteX5" fmla="*/ 2563335 w 3361046"/>
              <a:gd name="connsiteY5" fmla="*/ 0 h 2813301"/>
              <a:gd name="connsiteX6" fmla="*/ 3151877 w 3361046"/>
              <a:gd name="connsiteY6" fmla="*/ 0 h 2813301"/>
              <a:gd name="connsiteX7" fmla="*/ 3361046 w 3361046"/>
              <a:gd name="connsiteY7" fmla="*/ 209169 h 2813301"/>
              <a:gd name="connsiteX8" fmla="*/ 3361046 w 3361046"/>
              <a:gd name="connsiteY8" fmla="*/ 831859 h 2813301"/>
              <a:gd name="connsiteX9" fmla="*/ 3361046 w 3361046"/>
              <a:gd name="connsiteY9" fmla="*/ 1454550 h 2813301"/>
              <a:gd name="connsiteX10" fmla="*/ 3361046 w 3361046"/>
              <a:gd name="connsiteY10" fmla="*/ 2053291 h 2813301"/>
              <a:gd name="connsiteX11" fmla="*/ 3361046 w 3361046"/>
              <a:gd name="connsiteY11" fmla="*/ 2604132 h 2813301"/>
              <a:gd name="connsiteX12" fmla="*/ 3151877 w 3361046"/>
              <a:gd name="connsiteY12" fmla="*/ 2813301 h 2813301"/>
              <a:gd name="connsiteX13" fmla="*/ 2504481 w 3361046"/>
              <a:gd name="connsiteY13" fmla="*/ 2813301 h 2813301"/>
              <a:gd name="connsiteX14" fmla="*/ 1915940 w 3361046"/>
              <a:gd name="connsiteY14" fmla="*/ 2813301 h 2813301"/>
              <a:gd name="connsiteX15" fmla="*/ 1356825 w 3361046"/>
              <a:gd name="connsiteY15" fmla="*/ 2813301 h 2813301"/>
              <a:gd name="connsiteX16" fmla="*/ 209169 w 3361046"/>
              <a:gd name="connsiteY16" fmla="*/ 2813301 h 2813301"/>
              <a:gd name="connsiteX17" fmla="*/ 0 w 3361046"/>
              <a:gd name="connsiteY17" fmla="*/ 2604132 h 2813301"/>
              <a:gd name="connsiteX18" fmla="*/ 0 w 3361046"/>
              <a:gd name="connsiteY18" fmla="*/ 2077240 h 2813301"/>
              <a:gd name="connsiteX19" fmla="*/ 0 w 3361046"/>
              <a:gd name="connsiteY19" fmla="*/ 1430600 h 2813301"/>
              <a:gd name="connsiteX20" fmla="*/ 0 w 3361046"/>
              <a:gd name="connsiteY20" fmla="*/ 855809 h 2813301"/>
              <a:gd name="connsiteX21" fmla="*/ 0 w 3361046"/>
              <a:gd name="connsiteY21" fmla="*/ 209169 h 281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361046" h="2813301" fill="none" extrusionOk="0">
                <a:moveTo>
                  <a:pt x="0" y="209169"/>
                </a:moveTo>
                <a:cubicBezTo>
                  <a:pt x="-131" y="100576"/>
                  <a:pt x="115661" y="-11247"/>
                  <a:pt x="209169" y="0"/>
                </a:cubicBezTo>
                <a:cubicBezTo>
                  <a:pt x="388352" y="25940"/>
                  <a:pt x="531007" y="-1612"/>
                  <a:pt x="827138" y="0"/>
                </a:cubicBezTo>
                <a:cubicBezTo>
                  <a:pt x="1123269" y="1612"/>
                  <a:pt x="1319664" y="-17448"/>
                  <a:pt x="1474533" y="0"/>
                </a:cubicBezTo>
                <a:cubicBezTo>
                  <a:pt x="1629402" y="17448"/>
                  <a:pt x="1836784" y="-16857"/>
                  <a:pt x="2004221" y="0"/>
                </a:cubicBezTo>
                <a:cubicBezTo>
                  <a:pt x="2171658" y="16857"/>
                  <a:pt x="2405779" y="6870"/>
                  <a:pt x="2563335" y="0"/>
                </a:cubicBezTo>
                <a:cubicBezTo>
                  <a:pt x="2720891" y="-6870"/>
                  <a:pt x="3031630" y="12421"/>
                  <a:pt x="3151877" y="0"/>
                </a:cubicBezTo>
                <a:cubicBezTo>
                  <a:pt x="3283691" y="-8319"/>
                  <a:pt x="3367528" y="97574"/>
                  <a:pt x="3361046" y="209169"/>
                </a:cubicBezTo>
                <a:cubicBezTo>
                  <a:pt x="3391556" y="433819"/>
                  <a:pt x="3364705" y="569476"/>
                  <a:pt x="3361046" y="831859"/>
                </a:cubicBezTo>
                <a:cubicBezTo>
                  <a:pt x="3357388" y="1094242"/>
                  <a:pt x="3344506" y="1306924"/>
                  <a:pt x="3361046" y="1454550"/>
                </a:cubicBezTo>
                <a:cubicBezTo>
                  <a:pt x="3377586" y="1602176"/>
                  <a:pt x="3374468" y="1804755"/>
                  <a:pt x="3361046" y="2053291"/>
                </a:cubicBezTo>
                <a:cubicBezTo>
                  <a:pt x="3347624" y="2301827"/>
                  <a:pt x="3337928" y="2429202"/>
                  <a:pt x="3361046" y="2604132"/>
                </a:cubicBezTo>
                <a:cubicBezTo>
                  <a:pt x="3349302" y="2711969"/>
                  <a:pt x="3277467" y="2815215"/>
                  <a:pt x="3151877" y="2813301"/>
                </a:cubicBezTo>
                <a:cubicBezTo>
                  <a:pt x="2949374" y="2811776"/>
                  <a:pt x="2655063" y="2838463"/>
                  <a:pt x="2504481" y="2813301"/>
                </a:cubicBezTo>
                <a:cubicBezTo>
                  <a:pt x="2353899" y="2788139"/>
                  <a:pt x="2198418" y="2816777"/>
                  <a:pt x="1915940" y="2813301"/>
                </a:cubicBezTo>
                <a:cubicBezTo>
                  <a:pt x="1633462" y="2809825"/>
                  <a:pt x="1500998" y="2789028"/>
                  <a:pt x="1356825" y="2813301"/>
                </a:cubicBezTo>
                <a:cubicBezTo>
                  <a:pt x="1212653" y="2837574"/>
                  <a:pt x="667734" y="2853449"/>
                  <a:pt x="209169" y="2813301"/>
                </a:cubicBezTo>
                <a:cubicBezTo>
                  <a:pt x="80377" y="2818454"/>
                  <a:pt x="-26463" y="2714714"/>
                  <a:pt x="0" y="2604132"/>
                </a:cubicBezTo>
                <a:cubicBezTo>
                  <a:pt x="-11296" y="2385951"/>
                  <a:pt x="-14855" y="2260035"/>
                  <a:pt x="0" y="2077240"/>
                </a:cubicBezTo>
                <a:cubicBezTo>
                  <a:pt x="14855" y="1894445"/>
                  <a:pt x="24762" y="1708129"/>
                  <a:pt x="0" y="1430600"/>
                </a:cubicBezTo>
                <a:cubicBezTo>
                  <a:pt x="-24762" y="1153071"/>
                  <a:pt x="-314" y="1052463"/>
                  <a:pt x="0" y="855809"/>
                </a:cubicBezTo>
                <a:cubicBezTo>
                  <a:pt x="314" y="659155"/>
                  <a:pt x="-9832" y="425695"/>
                  <a:pt x="0" y="209169"/>
                </a:cubicBezTo>
                <a:close/>
              </a:path>
              <a:path w="3361046" h="2813301" stroke="0" extrusionOk="0">
                <a:moveTo>
                  <a:pt x="0" y="209169"/>
                </a:moveTo>
                <a:cubicBezTo>
                  <a:pt x="-2808" y="96648"/>
                  <a:pt x="89279" y="5122"/>
                  <a:pt x="209169" y="0"/>
                </a:cubicBezTo>
                <a:cubicBezTo>
                  <a:pt x="458029" y="23001"/>
                  <a:pt x="502460" y="-1188"/>
                  <a:pt x="709429" y="0"/>
                </a:cubicBezTo>
                <a:cubicBezTo>
                  <a:pt x="916398" y="1188"/>
                  <a:pt x="1121078" y="-9501"/>
                  <a:pt x="1297971" y="0"/>
                </a:cubicBezTo>
                <a:cubicBezTo>
                  <a:pt x="1474864" y="9501"/>
                  <a:pt x="1728297" y="-11033"/>
                  <a:pt x="1886513" y="0"/>
                </a:cubicBezTo>
                <a:cubicBezTo>
                  <a:pt x="2044729" y="11033"/>
                  <a:pt x="2232219" y="-25159"/>
                  <a:pt x="2416200" y="0"/>
                </a:cubicBezTo>
                <a:cubicBezTo>
                  <a:pt x="2600181" y="25159"/>
                  <a:pt x="2829674" y="23158"/>
                  <a:pt x="3151877" y="0"/>
                </a:cubicBezTo>
                <a:cubicBezTo>
                  <a:pt x="3276842" y="4718"/>
                  <a:pt x="3362472" y="99048"/>
                  <a:pt x="3361046" y="209169"/>
                </a:cubicBezTo>
                <a:cubicBezTo>
                  <a:pt x="3360939" y="382345"/>
                  <a:pt x="3369035" y="533828"/>
                  <a:pt x="3361046" y="736061"/>
                </a:cubicBezTo>
                <a:cubicBezTo>
                  <a:pt x="3353057" y="938294"/>
                  <a:pt x="3347225" y="1060771"/>
                  <a:pt x="3361046" y="1262953"/>
                </a:cubicBezTo>
                <a:cubicBezTo>
                  <a:pt x="3374867" y="1465135"/>
                  <a:pt x="3354871" y="1629541"/>
                  <a:pt x="3361046" y="1813794"/>
                </a:cubicBezTo>
                <a:cubicBezTo>
                  <a:pt x="3367221" y="1998047"/>
                  <a:pt x="3371424" y="2273759"/>
                  <a:pt x="3361046" y="2604132"/>
                </a:cubicBezTo>
                <a:cubicBezTo>
                  <a:pt x="3354799" y="2725627"/>
                  <a:pt x="3270331" y="2785619"/>
                  <a:pt x="3151877" y="2813301"/>
                </a:cubicBezTo>
                <a:cubicBezTo>
                  <a:pt x="3029035" y="2821809"/>
                  <a:pt x="2764046" y="2823450"/>
                  <a:pt x="2563335" y="2813301"/>
                </a:cubicBezTo>
                <a:cubicBezTo>
                  <a:pt x="2362624" y="2803152"/>
                  <a:pt x="2192081" y="2800364"/>
                  <a:pt x="2033648" y="2813301"/>
                </a:cubicBezTo>
                <a:cubicBezTo>
                  <a:pt x="1875215" y="2826238"/>
                  <a:pt x="1653607" y="2798241"/>
                  <a:pt x="1503961" y="2813301"/>
                </a:cubicBezTo>
                <a:cubicBezTo>
                  <a:pt x="1354315" y="2828361"/>
                  <a:pt x="1190821" y="2788864"/>
                  <a:pt x="974273" y="2813301"/>
                </a:cubicBezTo>
                <a:cubicBezTo>
                  <a:pt x="757725" y="2837738"/>
                  <a:pt x="475652" y="2810557"/>
                  <a:pt x="209169" y="2813301"/>
                </a:cubicBezTo>
                <a:cubicBezTo>
                  <a:pt x="95976" y="2816245"/>
                  <a:pt x="2136" y="2732713"/>
                  <a:pt x="0" y="2604132"/>
                </a:cubicBezTo>
                <a:cubicBezTo>
                  <a:pt x="-13175" y="2474887"/>
                  <a:pt x="20920" y="2294097"/>
                  <a:pt x="0" y="2005391"/>
                </a:cubicBezTo>
                <a:cubicBezTo>
                  <a:pt x="-20920" y="1716685"/>
                  <a:pt x="12056" y="1642443"/>
                  <a:pt x="0" y="1382701"/>
                </a:cubicBezTo>
                <a:cubicBezTo>
                  <a:pt x="-12056" y="1122959"/>
                  <a:pt x="-1205" y="940108"/>
                  <a:pt x="0" y="783960"/>
                </a:cubicBezTo>
                <a:cubicBezTo>
                  <a:pt x="1205" y="627812"/>
                  <a:pt x="26590" y="360431"/>
                  <a:pt x="0" y="209169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tx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351349366">
                  <a:prstGeom prst="roundRect">
                    <a:avLst>
                      <a:gd name="adj" fmla="val 7435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solidFill>
                <a:srgbClr val="B3B3B3"/>
              </a:solidFill>
              <a:latin typeface="Calibri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A92E60-40D4-47C9-804E-660348594B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57" y="555526"/>
            <a:ext cx="5043423" cy="5043423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E8A4302-BE3D-4A28-BB26-564B25518A1A}"/>
              </a:ext>
            </a:extLst>
          </p:cNvPr>
          <p:cNvSpPr txBox="1"/>
          <p:nvPr/>
        </p:nvSpPr>
        <p:spPr>
          <a:xfrm>
            <a:off x="5364088" y="831089"/>
            <a:ext cx="343305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Nur wenn Sie selbst nicht im „</a:t>
            </a:r>
            <a:r>
              <a:rPr lang="de-DE" sz="14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</a:rPr>
              <a:t>Überlebenskeller“ </a:t>
            </a:r>
            <a:r>
              <a:rPr lang="de-DE" sz="1400" b="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feststecken, </a:t>
            </a:r>
            <a:br>
              <a:rPr lang="de-DE" sz="1400" b="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de-DE" sz="1400" b="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kann Ihr Licht weit strahlen. </a:t>
            </a:r>
            <a:endParaRPr lang="de-DE" sz="14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9FA1002-A947-40E6-9D33-2FD1A7CC894D}"/>
              </a:ext>
            </a:extLst>
          </p:cNvPr>
          <p:cNvSpPr txBox="1"/>
          <p:nvPr/>
        </p:nvSpPr>
        <p:spPr>
          <a:xfrm>
            <a:off x="5567036" y="1784651"/>
            <a:ext cx="318142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Das Kernziel unserer </a:t>
            </a:r>
            <a:br>
              <a:rPr lang="de-DE" sz="1400" b="1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de-DE" sz="1400" b="1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Vision von BeSOS: </a:t>
            </a:r>
            <a:br>
              <a:rPr lang="de-DE" sz="1400" b="1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</a:br>
            <a:br>
              <a:rPr lang="de-DE" sz="1400" b="0" i="0" dirty="0">
                <a:effectLst/>
                <a:latin typeface="Arial" panose="020B0604020202020204" pitchFamily="34" charset="0"/>
              </a:rPr>
            </a:br>
            <a:r>
              <a:rPr lang="de-DE" sz="1400" b="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Dass sich Kinder und Jugendliche während der sieben bis acht Stunden Unterrichtszeit so sicher fühlen, dass sie nicht in den Überlebensmodus fallen müssen. </a:t>
            </a:r>
            <a:br>
              <a:rPr lang="de-DE" sz="1400" b="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</a:br>
            <a:br>
              <a:rPr lang="de-DE" sz="1400" b="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de-DE" sz="1400" b="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Wenn das gelingt, werden Lernen, eine gesunde Entwicklung und Orientierung möglich und gefördert. </a:t>
            </a:r>
            <a:endParaRPr lang="de-DE" sz="14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DA9628A-DC98-4743-B91C-77A5B62116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486" y="550981"/>
            <a:ext cx="879515" cy="879515"/>
          </a:xfrm>
          <a:prstGeom prst="rect">
            <a:avLst/>
          </a:prstGeom>
        </p:spPr>
      </p:pic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F8A94B5E-69A4-4682-984A-2F2800977AE1}"/>
              </a:ext>
            </a:extLst>
          </p:cNvPr>
          <p:cNvSpPr/>
          <p:nvPr/>
        </p:nvSpPr>
        <p:spPr>
          <a:xfrm rot="5400000">
            <a:off x="6847292" y="2189208"/>
            <a:ext cx="5143499" cy="765090"/>
          </a:xfrm>
          <a:prstGeom prst="roundRect">
            <a:avLst>
              <a:gd name="adj" fmla="val 31423"/>
            </a:avLst>
          </a:prstGeom>
          <a:solidFill>
            <a:srgbClr val="34A9D6"/>
          </a:solidFill>
        </p:spPr>
        <p:txBody>
          <a:bodyPr wrap="square" rtlCol="0" anchor="ctr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900" dirty="0">
              <a:ln>
                <a:solidFill>
                  <a:schemeClr val="tx1"/>
                </a:solidFill>
              </a:ln>
              <a:solidFill>
                <a:srgbClr val="B3B3B3"/>
              </a:solidFill>
              <a:latin typeface="Calibri"/>
            </a:endParaRPr>
          </a:p>
        </p:txBody>
      </p:sp>
      <p:sp>
        <p:nvSpPr>
          <p:cNvPr id="7" name="Titel 2">
            <a:extLst>
              <a:ext uri="{FF2B5EF4-FFF2-40B4-BE49-F238E27FC236}">
                <a16:creationId xmlns:a16="http://schemas.microsoft.com/office/drawing/2014/main" id="{777E341C-8006-4B5E-9F0B-F040D03D41FB}"/>
              </a:ext>
            </a:extLst>
          </p:cNvPr>
          <p:cNvSpPr txBox="1">
            <a:spLocks/>
          </p:cNvSpPr>
          <p:nvPr/>
        </p:nvSpPr>
        <p:spPr bwMode="auto">
          <a:xfrm>
            <a:off x="1390884" y="253416"/>
            <a:ext cx="8892568" cy="429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92D505"/>
                </a:solidFill>
                <a:latin typeface="+mj-lt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0064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1600" i="0" dirty="0">
                <a:solidFill>
                  <a:schemeClr val="tx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Schule als sicherer Hafen – Mit Ihnen als Leuchtturm</a:t>
            </a:r>
            <a:endParaRPr lang="de-DE" sz="20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6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/>
    </p:bldLst>
  </p:timing>
</p:sld>
</file>

<file path=ppt/theme/theme1.xml><?xml version="1.0" encoding="utf-8"?>
<a:theme xmlns:a="http://schemas.openxmlformats.org/drawingml/2006/main" name="16zu9_TUBAF_ppt_blau-weiss neu">
  <a:themeElements>
    <a:clrScheme name="BeSOS">
      <a:dk1>
        <a:srgbClr val="0064A8"/>
      </a:dk1>
      <a:lt1>
        <a:sysClr val="window" lastClr="FFFFFF"/>
      </a:lt1>
      <a:dk2>
        <a:srgbClr val="1F497D"/>
      </a:dk2>
      <a:lt2>
        <a:srgbClr val="EEECE1"/>
      </a:lt2>
      <a:accent1>
        <a:srgbClr val="3FB5E4"/>
      </a:accent1>
      <a:accent2>
        <a:srgbClr val="1E4F63"/>
      </a:accent2>
      <a:accent3>
        <a:srgbClr val="4A62AB"/>
      </a:accent3>
      <a:accent4>
        <a:srgbClr val="E27756"/>
      </a:accent4>
      <a:accent5>
        <a:srgbClr val="E4B328"/>
      </a:accent5>
      <a:accent6>
        <a:srgbClr val="7F7F7F"/>
      </a:accent6>
      <a:hlink>
        <a:srgbClr val="0064A8"/>
      </a:hlink>
      <a:folHlink>
        <a:srgbClr val="7F7F7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l" eaLnBrk="1" fontAlgn="auto" hangingPunct="1">
          <a:spcBef>
            <a:spcPts val="0"/>
          </a:spcBef>
          <a:spcAft>
            <a:spcPts val="0"/>
          </a:spcAft>
          <a:defRPr sz="900" dirty="0">
            <a:solidFill>
              <a:srgbClr val="B3B3B3"/>
            </a:solidFill>
            <a:latin typeface="Calibri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Standard">
  <a:themeElements>
    <a:clrScheme name="Bundesagentur">
      <a:dk1>
        <a:srgbClr val="000000"/>
      </a:dk1>
      <a:lt1>
        <a:sysClr val="window" lastClr="FFFFFF"/>
      </a:lt1>
      <a:dk2>
        <a:srgbClr val="E2001A"/>
      </a:dk2>
      <a:lt2>
        <a:srgbClr val="D8D8D8"/>
      </a:lt2>
      <a:accent1>
        <a:srgbClr val="E2001A"/>
      </a:accent1>
      <a:accent2>
        <a:srgbClr val="464646"/>
      </a:accent2>
      <a:accent3>
        <a:srgbClr val="FF3B52"/>
      </a:accent3>
      <a:accent4>
        <a:srgbClr val="646464"/>
      </a:accent4>
      <a:accent5>
        <a:srgbClr val="FFA3AE"/>
      </a:accent5>
      <a:accent6>
        <a:srgbClr val="A5A5A5"/>
      </a:accent6>
      <a:hlink>
        <a:srgbClr val="003C78"/>
      </a:hlink>
      <a:folHlink>
        <a:srgbClr val="7D7D7D"/>
      </a:folHlink>
    </a:clrScheme>
    <a:fontScheme name="Bundesagentu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9525" cmpd="sng">
          <a:solidFill>
            <a:srgbClr val="8E8E8E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A031520_PPT16-9_Master_RZ-02.potx" id="{BEB17586-C851-42D5-8704-E4B61B28F92F}" vid="{CA0D0814-E285-45DC-B5F2-B5BE4DB81ACB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16zu9_TUBAF_ppt_blau-weiss neu.potx</Template>
  <TotalTime>0</TotalTime>
  <Words>1778</Words>
  <Application>Microsoft Office PowerPoint</Application>
  <PresentationFormat>Bildschirmpräsentation (16:9)</PresentationFormat>
  <Paragraphs>262</Paragraphs>
  <Slides>34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34</vt:i4>
      </vt:variant>
    </vt:vector>
  </HeadingPairs>
  <TitlesOfParts>
    <vt:vector size="45" baseType="lpstr">
      <vt:lpstr>Aptos</vt:lpstr>
      <vt:lpstr>Aral</vt:lpstr>
      <vt:lpstr>Arial</vt:lpstr>
      <vt:lpstr>Arial Black</vt:lpstr>
      <vt:lpstr>Calibri</vt:lpstr>
      <vt:lpstr>Cambria</vt:lpstr>
      <vt:lpstr>Courier New</vt:lpstr>
      <vt:lpstr>Montserrat Medium</vt:lpstr>
      <vt:lpstr>Wingdings</vt:lpstr>
      <vt:lpstr>16zu9_TUBAF_ppt_blau-weiss neu</vt:lpstr>
      <vt:lpstr>Standard</vt:lpstr>
      <vt:lpstr>PowerPoint-Präsentation</vt:lpstr>
      <vt:lpstr>Ausgangslage und Ziel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 STEHT DIE 1. ÜBERSCHRIFT und eventuell noch ein Untertitel</dc:title>
  <dc:creator>home</dc:creator>
  <cp:lastModifiedBy>Christian Gardt</cp:lastModifiedBy>
  <cp:revision>1256</cp:revision>
  <cp:lastPrinted>2025-09-16T16:17:11Z</cp:lastPrinted>
  <dcterms:created xsi:type="dcterms:W3CDTF">2013-01-07T12:24:26Z</dcterms:created>
  <dcterms:modified xsi:type="dcterms:W3CDTF">2026-07-29T13:42:39Z</dcterms:modified>
</cp:coreProperties>
</file>